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5"/>
  </p:notesMasterIdLst>
  <p:sldIdLst>
    <p:sldId id="399" r:id="rId2"/>
    <p:sldId id="435" r:id="rId3"/>
    <p:sldId id="440" r:id="rId4"/>
    <p:sldId id="436" r:id="rId5"/>
    <p:sldId id="437" r:id="rId6"/>
    <p:sldId id="441" r:id="rId7"/>
    <p:sldId id="443" r:id="rId8"/>
    <p:sldId id="444" r:id="rId9"/>
    <p:sldId id="445" r:id="rId10"/>
    <p:sldId id="446" r:id="rId11"/>
    <p:sldId id="447" r:id="rId12"/>
    <p:sldId id="448" r:id="rId13"/>
    <p:sldId id="449" r:id="rId14"/>
    <p:sldId id="450" r:id="rId15"/>
    <p:sldId id="451" r:id="rId16"/>
    <p:sldId id="434" r:id="rId17"/>
    <p:sldId id="433" r:id="rId18"/>
    <p:sldId id="375" r:id="rId19"/>
    <p:sldId id="432" r:id="rId20"/>
    <p:sldId id="454" r:id="rId21"/>
    <p:sldId id="428" r:id="rId22"/>
    <p:sldId id="427" r:id="rId23"/>
    <p:sldId id="425" r:id="rId24"/>
    <p:sldId id="430" r:id="rId25"/>
    <p:sldId id="431" r:id="rId26"/>
    <p:sldId id="455" r:id="rId27"/>
    <p:sldId id="409" r:id="rId28"/>
    <p:sldId id="410" r:id="rId29"/>
    <p:sldId id="426" r:id="rId30"/>
    <p:sldId id="439" r:id="rId31"/>
    <p:sldId id="452" r:id="rId32"/>
    <p:sldId id="453" r:id="rId33"/>
    <p:sldId id="41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BE75F-4228-EA4E-9D98-6393F058C06F}" v="1226" dt="2025-02-07T11:00:13.0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6"/>
    <p:restoredTop sz="94679"/>
  </p:normalViewPr>
  <p:slideViewPr>
    <p:cSldViewPr snapToGrid="0">
      <p:cViewPr varScale="1">
        <p:scale>
          <a:sx n="158" d="100"/>
          <a:sy n="158" d="100"/>
        </p:scale>
        <p:origin x="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927B8-AA8C-1B4A-AC23-EDAD76BAE3BD}" type="doc">
      <dgm:prSet loTypeId="urn:microsoft.com/office/officeart/2005/8/layout/vList3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EDF2022-5FA8-E241-B106-A554BC54500D}">
      <dgm:prSet phldrT="[Text]" custT="1"/>
      <dgm:spPr>
        <a:xfrm rot="10800000">
          <a:off x="1372195" y="2332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Employer Salary Surveys</a:t>
          </a:r>
        </a:p>
      </dgm:t>
    </dgm:pt>
    <dgm:pt modelId="{F7DC7BB8-9C53-7744-850B-96C6746C7A7E}" type="parTrans" cxnId="{DCD9470C-4E01-F646-9FCB-10BB3D597B1E}">
      <dgm:prSet/>
      <dgm:spPr/>
      <dgm:t>
        <a:bodyPr/>
        <a:lstStyle/>
        <a:p>
          <a:endParaRPr lang="en-US"/>
        </a:p>
      </dgm:t>
    </dgm:pt>
    <dgm:pt modelId="{97F2993C-58A2-894A-87EB-FAFC4BD2DE48}" type="sibTrans" cxnId="{DCD9470C-4E01-F646-9FCB-10BB3D597B1E}">
      <dgm:prSet/>
      <dgm:spPr/>
      <dgm:t>
        <a:bodyPr/>
        <a:lstStyle/>
        <a:p>
          <a:endParaRPr lang="en-US"/>
        </a:p>
      </dgm:t>
    </dgm:pt>
    <dgm:pt modelId="{8ABA19C2-AF6F-7E47-841D-AEB00AE8889B}">
      <dgm:prSet phldrT="[Text]" custT="1"/>
      <dgm:spPr>
        <a:xfrm rot="10800000">
          <a:off x="1372195" y="1060303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Crowdsourced Data</a:t>
          </a:r>
        </a:p>
      </dgm:t>
    </dgm:pt>
    <dgm:pt modelId="{E2D2156F-BB48-E341-8CA1-026B0D3C1632}" type="parTrans" cxnId="{08ECD2F8-8AA0-7B48-8F26-AB8297E796D9}">
      <dgm:prSet/>
      <dgm:spPr/>
      <dgm:t>
        <a:bodyPr/>
        <a:lstStyle/>
        <a:p>
          <a:endParaRPr lang="en-US"/>
        </a:p>
      </dgm:t>
    </dgm:pt>
    <dgm:pt modelId="{42E969B1-6887-1E45-B52D-819179439AA7}" type="sibTrans" cxnId="{08ECD2F8-8AA0-7B48-8F26-AB8297E796D9}">
      <dgm:prSet/>
      <dgm:spPr/>
      <dgm:t>
        <a:bodyPr/>
        <a:lstStyle/>
        <a:p>
          <a:endParaRPr lang="en-US"/>
        </a:p>
      </dgm:t>
    </dgm:pt>
    <dgm:pt modelId="{750EC33A-99D5-1D43-9694-61AEE73FB5CD}">
      <dgm:prSet phldrT="[Text]" custT="1"/>
      <dgm:spPr>
        <a:xfrm rot="10800000">
          <a:off x="1372195" y="2118273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Government Labor Data</a:t>
          </a:r>
        </a:p>
      </dgm:t>
    </dgm:pt>
    <dgm:pt modelId="{F142DF52-18F5-2147-930E-5EBBD00CE5BE}" type="parTrans" cxnId="{0B69D37B-3D68-E54D-9542-6B38BBB83BF4}">
      <dgm:prSet/>
      <dgm:spPr/>
      <dgm:t>
        <a:bodyPr/>
        <a:lstStyle/>
        <a:p>
          <a:endParaRPr lang="en-US"/>
        </a:p>
      </dgm:t>
    </dgm:pt>
    <dgm:pt modelId="{14EA5964-58D6-3B4E-A3D7-548662567C6B}" type="sibTrans" cxnId="{0B69D37B-3D68-E54D-9542-6B38BBB83BF4}">
      <dgm:prSet/>
      <dgm:spPr/>
      <dgm:t>
        <a:bodyPr/>
        <a:lstStyle/>
        <a:p>
          <a:endParaRPr lang="en-US"/>
        </a:p>
      </dgm:t>
    </dgm:pt>
    <dgm:pt modelId="{97FC2FA5-3EC0-3246-8ACD-D4E85931E317}" type="pres">
      <dgm:prSet presAssocID="{AEF927B8-AA8C-1B4A-AC23-EDAD76BAE3BD}" presName="linearFlow" presStyleCnt="0">
        <dgm:presLayoutVars>
          <dgm:dir/>
          <dgm:resizeHandles val="exact"/>
        </dgm:presLayoutVars>
      </dgm:prSet>
      <dgm:spPr/>
    </dgm:pt>
    <dgm:pt modelId="{3440C23C-05BA-8346-9F96-DDB205390360}" type="pres">
      <dgm:prSet presAssocID="{6EDF2022-5FA8-E241-B106-A554BC54500D}" presName="composite" presStyleCnt="0"/>
      <dgm:spPr/>
    </dgm:pt>
    <dgm:pt modelId="{1467855D-7D42-314D-9045-8FC51E576522}" type="pres">
      <dgm:prSet presAssocID="{6EDF2022-5FA8-E241-B106-A554BC54500D}" presName="imgShp" presStyleLbl="fgImgPlace1" presStyleIdx="0" presStyleCnt="3"/>
      <dgm:spPr>
        <a:xfrm>
          <a:off x="964816" y="2332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CD865F9-58DB-3740-8879-52C52C223438}" type="pres">
      <dgm:prSet presAssocID="{6EDF2022-5FA8-E241-B106-A554BC54500D}" presName="txShp" presStyleLbl="node1" presStyleIdx="0" presStyleCnt="3">
        <dgm:presLayoutVars>
          <dgm:bulletEnabled val="1"/>
        </dgm:presLayoutVars>
      </dgm:prSet>
      <dgm:spPr/>
    </dgm:pt>
    <dgm:pt modelId="{04B4342F-B716-A441-9525-47FC2B8A8C56}" type="pres">
      <dgm:prSet presAssocID="{97F2993C-58A2-894A-87EB-FAFC4BD2DE48}" presName="spacing" presStyleCnt="0"/>
      <dgm:spPr/>
    </dgm:pt>
    <dgm:pt modelId="{549F0617-F561-4142-A27D-E14B50BDFBF8}" type="pres">
      <dgm:prSet presAssocID="{8ABA19C2-AF6F-7E47-841D-AEB00AE8889B}" presName="composite" presStyleCnt="0"/>
      <dgm:spPr/>
    </dgm:pt>
    <dgm:pt modelId="{0DFE6750-3A22-1940-A316-AB3A9057D2F8}" type="pres">
      <dgm:prSet presAssocID="{8ABA19C2-AF6F-7E47-841D-AEB00AE8889B}" presName="imgShp" presStyleLbl="fgImgPlace1" presStyleIdx="1" presStyleCnt="3"/>
      <dgm:spPr>
        <a:xfrm>
          <a:off x="964816" y="1060303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ECAC84B-61B9-F646-9DD5-1D4D80182F82}" type="pres">
      <dgm:prSet presAssocID="{8ABA19C2-AF6F-7E47-841D-AEB00AE8889B}" presName="txShp" presStyleLbl="node1" presStyleIdx="1" presStyleCnt="3">
        <dgm:presLayoutVars>
          <dgm:bulletEnabled val="1"/>
        </dgm:presLayoutVars>
      </dgm:prSet>
      <dgm:spPr/>
    </dgm:pt>
    <dgm:pt modelId="{C6948E3A-761C-9F43-A5AD-4DDAF40A7620}" type="pres">
      <dgm:prSet presAssocID="{42E969B1-6887-1E45-B52D-819179439AA7}" presName="spacing" presStyleCnt="0"/>
      <dgm:spPr/>
    </dgm:pt>
    <dgm:pt modelId="{BB118D3A-1E52-4F46-A569-B74501C1D5DC}" type="pres">
      <dgm:prSet presAssocID="{750EC33A-99D5-1D43-9694-61AEE73FB5CD}" presName="composite" presStyleCnt="0"/>
      <dgm:spPr/>
    </dgm:pt>
    <dgm:pt modelId="{FA58A3B6-1E33-064B-A4FC-87D691DC3C31}" type="pres">
      <dgm:prSet presAssocID="{750EC33A-99D5-1D43-9694-61AEE73FB5CD}" presName="imgShp" presStyleLbl="fgImgPlace1" presStyleIdx="2" presStyleCnt="3"/>
      <dgm:spPr>
        <a:xfrm>
          <a:off x="964816" y="2118273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1C52D5D-D34F-A748-B268-20565482B78E}" type="pres">
      <dgm:prSet presAssocID="{750EC33A-99D5-1D43-9694-61AEE73FB5CD}" presName="txShp" presStyleLbl="node1" presStyleIdx="2" presStyleCnt="3">
        <dgm:presLayoutVars>
          <dgm:bulletEnabled val="1"/>
        </dgm:presLayoutVars>
      </dgm:prSet>
      <dgm:spPr/>
    </dgm:pt>
  </dgm:ptLst>
  <dgm:cxnLst>
    <dgm:cxn modelId="{DCD9470C-4E01-F646-9FCB-10BB3D597B1E}" srcId="{AEF927B8-AA8C-1B4A-AC23-EDAD76BAE3BD}" destId="{6EDF2022-5FA8-E241-B106-A554BC54500D}" srcOrd="0" destOrd="0" parTransId="{F7DC7BB8-9C53-7744-850B-96C6746C7A7E}" sibTransId="{97F2993C-58A2-894A-87EB-FAFC4BD2DE48}"/>
    <dgm:cxn modelId="{2A7CD72F-469A-CA41-B002-FCC213DF2936}" type="presOf" srcId="{AEF927B8-AA8C-1B4A-AC23-EDAD76BAE3BD}" destId="{97FC2FA5-3EC0-3246-8ACD-D4E85931E317}" srcOrd="0" destOrd="0" presId="urn:microsoft.com/office/officeart/2005/8/layout/vList3"/>
    <dgm:cxn modelId="{0B69D37B-3D68-E54D-9542-6B38BBB83BF4}" srcId="{AEF927B8-AA8C-1B4A-AC23-EDAD76BAE3BD}" destId="{750EC33A-99D5-1D43-9694-61AEE73FB5CD}" srcOrd="2" destOrd="0" parTransId="{F142DF52-18F5-2147-930E-5EBBD00CE5BE}" sibTransId="{14EA5964-58D6-3B4E-A3D7-548662567C6B}"/>
    <dgm:cxn modelId="{C7C33892-F3BC-904D-979E-25B879DFD307}" type="presOf" srcId="{750EC33A-99D5-1D43-9694-61AEE73FB5CD}" destId="{F1C52D5D-D34F-A748-B268-20565482B78E}" srcOrd="0" destOrd="0" presId="urn:microsoft.com/office/officeart/2005/8/layout/vList3"/>
    <dgm:cxn modelId="{1D2553B0-B2B3-E54E-8AB8-B3BA67C55041}" type="presOf" srcId="{8ABA19C2-AF6F-7E47-841D-AEB00AE8889B}" destId="{6ECAC84B-61B9-F646-9DD5-1D4D80182F82}" srcOrd="0" destOrd="0" presId="urn:microsoft.com/office/officeart/2005/8/layout/vList3"/>
    <dgm:cxn modelId="{0A7FF9EA-4444-7B49-88FF-02EFD86695A0}" type="presOf" srcId="{6EDF2022-5FA8-E241-B106-A554BC54500D}" destId="{ACD865F9-58DB-3740-8879-52C52C223438}" srcOrd="0" destOrd="0" presId="urn:microsoft.com/office/officeart/2005/8/layout/vList3"/>
    <dgm:cxn modelId="{08ECD2F8-8AA0-7B48-8F26-AB8297E796D9}" srcId="{AEF927B8-AA8C-1B4A-AC23-EDAD76BAE3BD}" destId="{8ABA19C2-AF6F-7E47-841D-AEB00AE8889B}" srcOrd="1" destOrd="0" parTransId="{E2D2156F-BB48-E341-8CA1-026B0D3C1632}" sibTransId="{42E969B1-6887-1E45-B52D-819179439AA7}"/>
    <dgm:cxn modelId="{48B94797-8E92-E941-85E4-DAA1839192D7}" type="presParOf" srcId="{97FC2FA5-3EC0-3246-8ACD-D4E85931E317}" destId="{3440C23C-05BA-8346-9F96-DDB205390360}" srcOrd="0" destOrd="0" presId="urn:microsoft.com/office/officeart/2005/8/layout/vList3"/>
    <dgm:cxn modelId="{9093A529-5499-DF4D-BB64-1563ED0A99F8}" type="presParOf" srcId="{3440C23C-05BA-8346-9F96-DDB205390360}" destId="{1467855D-7D42-314D-9045-8FC51E576522}" srcOrd="0" destOrd="0" presId="urn:microsoft.com/office/officeart/2005/8/layout/vList3"/>
    <dgm:cxn modelId="{2D88F2E5-D328-0145-9DBE-7376238CE845}" type="presParOf" srcId="{3440C23C-05BA-8346-9F96-DDB205390360}" destId="{ACD865F9-58DB-3740-8879-52C52C223438}" srcOrd="1" destOrd="0" presId="urn:microsoft.com/office/officeart/2005/8/layout/vList3"/>
    <dgm:cxn modelId="{69A4E7E7-E13B-294F-9660-9B3BFEF4E8CC}" type="presParOf" srcId="{97FC2FA5-3EC0-3246-8ACD-D4E85931E317}" destId="{04B4342F-B716-A441-9525-47FC2B8A8C56}" srcOrd="1" destOrd="0" presId="urn:microsoft.com/office/officeart/2005/8/layout/vList3"/>
    <dgm:cxn modelId="{9506594C-9232-3248-B8B1-CBF02E52D6AF}" type="presParOf" srcId="{97FC2FA5-3EC0-3246-8ACD-D4E85931E317}" destId="{549F0617-F561-4142-A27D-E14B50BDFBF8}" srcOrd="2" destOrd="0" presId="urn:microsoft.com/office/officeart/2005/8/layout/vList3"/>
    <dgm:cxn modelId="{998B0B9B-7901-2C44-A2F6-39E16A6371A2}" type="presParOf" srcId="{549F0617-F561-4142-A27D-E14B50BDFBF8}" destId="{0DFE6750-3A22-1940-A316-AB3A9057D2F8}" srcOrd="0" destOrd="0" presId="urn:microsoft.com/office/officeart/2005/8/layout/vList3"/>
    <dgm:cxn modelId="{B51E0314-70C0-AE4B-AFAD-B0EAF67E8E34}" type="presParOf" srcId="{549F0617-F561-4142-A27D-E14B50BDFBF8}" destId="{6ECAC84B-61B9-F646-9DD5-1D4D80182F82}" srcOrd="1" destOrd="0" presId="urn:microsoft.com/office/officeart/2005/8/layout/vList3"/>
    <dgm:cxn modelId="{32EBC7F6-7E52-6C4E-9B58-2CB44AB8B027}" type="presParOf" srcId="{97FC2FA5-3EC0-3246-8ACD-D4E85931E317}" destId="{C6948E3A-761C-9F43-A5AD-4DDAF40A7620}" srcOrd="3" destOrd="0" presId="urn:microsoft.com/office/officeart/2005/8/layout/vList3"/>
    <dgm:cxn modelId="{B1272D20-A324-664D-BE81-F2A25061832A}" type="presParOf" srcId="{97FC2FA5-3EC0-3246-8ACD-D4E85931E317}" destId="{BB118D3A-1E52-4F46-A569-B74501C1D5DC}" srcOrd="4" destOrd="0" presId="urn:microsoft.com/office/officeart/2005/8/layout/vList3"/>
    <dgm:cxn modelId="{8A7BF5F3-E708-5346-891B-FC98C73065B2}" type="presParOf" srcId="{BB118D3A-1E52-4F46-A569-B74501C1D5DC}" destId="{FA58A3B6-1E33-064B-A4FC-87D691DC3C31}" srcOrd="0" destOrd="0" presId="urn:microsoft.com/office/officeart/2005/8/layout/vList3"/>
    <dgm:cxn modelId="{1825543E-96DC-2647-8A37-A21DEBFF7D89}" type="presParOf" srcId="{BB118D3A-1E52-4F46-A569-B74501C1D5DC}" destId="{F1C52D5D-D34F-A748-B268-20565482B78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4E712F1-A986-FF49-A4C1-C34756AE3E90}" type="doc">
      <dgm:prSet loTypeId="urn:microsoft.com/office/officeart/2005/8/layout/venn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DA6D85-D181-4C4E-B7CD-4AE419EBA0A2}">
      <dgm:prSet/>
      <dgm:spPr>
        <a:xfrm>
          <a:off x="4365366" y="1661"/>
          <a:ext cx="1527752" cy="993039"/>
        </a:xfrm>
        <a:solidFill>
          <a:srgbClr val="8D2048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0F0F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b="1" i="0" dirty="0">
              <a:solidFill>
                <a:srgbClr val="F0F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Enhanced Prediction Accuracy</a:t>
          </a:r>
          <a:endParaRPr lang="en-US" dirty="0">
            <a:solidFill>
              <a:srgbClr val="F0F0F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C90A6BEA-DA01-8F43-B6E7-4C96CC1B2B6C}" type="parTrans" cxnId="{363301D1-9934-E34F-94C2-6016A0648E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963F5B-DDC1-7F42-A7C5-7B0293F96AC1}" type="sibTrans" cxnId="{363301D1-9934-E34F-94C2-6016A0648E1D}">
      <dgm:prSet/>
      <dgm:spPr>
        <a:xfrm>
          <a:off x="3145026" y="498180"/>
          <a:ext cx="3968431" cy="3968431"/>
        </a:xfrm>
        <a:noFill/>
        <a:ln w="9525" cap="flat" cmpd="sng" algn="ctr">
          <a:solidFill>
            <a:srgbClr val="8D204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B4116E-C387-F142-8728-7C520A377C66}">
      <dgm:prSet/>
      <dgm:spPr>
        <a:xfrm>
          <a:off x="6252467" y="1372720"/>
          <a:ext cx="1527752" cy="993039"/>
        </a:xfrm>
        <a:solidFill>
          <a:srgbClr val="EE3E8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0F0F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b="1" i="0">
              <a:solidFill>
                <a:srgbClr val="F0F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Comprehensive Text Analysis</a:t>
          </a:r>
          <a:endParaRPr lang="en-US">
            <a:solidFill>
              <a:srgbClr val="F0F0F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FF33E296-F4A3-8640-8C6A-0325632840B7}" type="parTrans" cxnId="{47248251-4582-F24A-A966-18175465CA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C2DAA6-0D6E-1548-8ABB-AFF3FFA1BAA0}" type="sibTrans" cxnId="{47248251-4582-F24A-A966-18175465CA16}">
      <dgm:prSet/>
      <dgm:spPr>
        <a:xfrm>
          <a:off x="3145026" y="498180"/>
          <a:ext cx="3968431" cy="3968431"/>
        </a:xfrm>
        <a:noFill/>
        <a:ln w="9525" cap="flat" cmpd="sng" algn="ctr">
          <a:solidFill>
            <a:srgbClr val="EE3E8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DC2A5F-8BE6-F74F-9796-95C803D0F1BC}">
      <dgm:prSet/>
      <dgm:spPr>
        <a:xfrm>
          <a:off x="5531658" y="3591141"/>
          <a:ext cx="1527752" cy="993039"/>
        </a:xfrm>
        <a:solidFill>
          <a:srgbClr val="FED535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0F0F0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ctr">
            <a:buNone/>
          </a:pPr>
          <a:r>
            <a:rPr lang="en-US" b="1" i="0" dirty="0">
              <a:solidFill>
                <a:srgbClr val="F0F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Universal Framework Development</a:t>
          </a:r>
          <a:endParaRPr lang="en-US" dirty="0">
            <a:solidFill>
              <a:srgbClr val="F0F0F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0D0C92B8-FB5D-2F4C-9449-81D97237F32A}" type="parTrans" cxnId="{C076A1F9-A081-0C4D-B8D7-46048DE670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ADC0AE-E3C3-E844-B155-B384E97AD106}" type="sibTrans" cxnId="{C076A1F9-A081-0C4D-B8D7-46048DE67016}">
      <dgm:prSet/>
      <dgm:spPr>
        <a:xfrm>
          <a:off x="3145026" y="498180"/>
          <a:ext cx="3968431" cy="3968431"/>
        </a:xfrm>
        <a:noFill/>
        <a:ln w="9525" cap="flat" cmpd="sng" algn="ctr">
          <a:solidFill>
            <a:srgbClr val="FED535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CC5321-9841-AC46-90BF-5D6D07E479DC}" type="pres">
      <dgm:prSet presAssocID="{14E712F1-A986-FF49-A4C1-C34756AE3E90}" presName="compositeShape" presStyleCnt="0">
        <dgm:presLayoutVars>
          <dgm:chMax val="7"/>
          <dgm:dir/>
          <dgm:resizeHandles val="exact"/>
        </dgm:presLayoutVars>
      </dgm:prSet>
      <dgm:spPr/>
    </dgm:pt>
    <dgm:pt modelId="{BE120346-59BD-A241-B1F6-70D4E98117B9}" type="pres">
      <dgm:prSet presAssocID="{BEDA6D85-D181-4C4E-B7CD-4AE419EBA0A2}" presName="circ1" presStyleLbl="vennNode1" presStyleIdx="0" presStyleCnt="3"/>
      <dgm:spPr/>
    </dgm:pt>
    <dgm:pt modelId="{9D1181D6-AE6A-764E-9A10-A5187B9D00A2}" type="pres">
      <dgm:prSet presAssocID="{BEDA6D85-D181-4C4E-B7CD-4AE419EBA0A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47A1E29-91EC-AB45-9ED1-B8F9BBE95CAB}" type="pres">
      <dgm:prSet presAssocID="{E7B4116E-C387-F142-8728-7C520A377C66}" presName="circ2" presStyleLbl="vennNode1" presStyleIdx="1" presStyleCnt="3"/>
      <dgm:spPr/>
    </dgm:pt>
    <dgm:pt modelId="{6C94256C-32E0-5545-B4B3-378E99465FF0}" type="pres">
      <dgm:prSet presAssocID="{E7B4116E-C387-F142-8728-7C520A377C6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3A9569E-43AE-234A-A0F0-767667C24988}" type="pres">
      <dgm:prSet presAssocID="{AFDC2A5F-8BE6-F74F-9796-95C803D0F1BC}" presName="circ3" presStyleLbl="vennNode1" presStyleIdx="2" presStyleCnt="3"/>
      <dgm:spPr/>
    </dgm:pt>
    <dgm:pt modelId="{53F9B4BA-DB94-F24D-9F40-078C3956E539}" type="pres">
      <dgm:prSet presAssocID="{AFDC2A5F-8BE6-F74F-9796-95C803D0F1BC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DB79F82B-9E61-C749-B84B-3E9841528C2B}" type="presOf" srcId="{AFDC2A5F-8BE6-F74F-9796-95C803D0F1BC}" destId="{93A9569E-43AE-234A-A0F0-767667C24988}" srcOrd="0" destOrd="0" presId="urn:microsoft.com/office/officeart/2005/8/layout/venn1"/>
    <dgm:cxn modelId="{BFCEAE48-1C70-0F42-A525-C76F6377BB0E}" type="presOf" srcId="{BEDA6D85-D181-4C4E-B7CD-4AE419EBA0A2}" destId="{9D1181D6-AE6A-764E-9A10-A5187B9D00A2}" srcOrd="1" destOrd="0" presId="urn:microsoft.com/office/officeart/2005/8/layout/venn1"/>
    <dgm:cxn modelId="{47248251-4582-F24A-A966-18175465CA16}" srcId="{14E712F1-A986-FF49-A4C1-C34756AE3E90}" destId="{E7B4116E-C387-F142-8728-7C520A377C66}" srcOrd="1" destOrd="0" parTransId="{FF33E296-F4A3-8640-8C6A-0325632840B7}" sibTransId="{83C2DAA6-0D6E-1548-8ABB-AFF3FFA1BAA0}"/>
    <dgm:cxn modelId="{5464BA62-10F7-524E-8CEB-2F2E34350097}" type="presOf" srcId="{14E712F1-A986-FF49-A4C1-C34756AE3E90}" destId="{33CC5321-9841-AC46-90BF-5D6D07E479DC}" srcOrd="0" destOrd="0" presId="urn:microsoft.com/office/officeart/2005/8/layout/venn1"/>
    <dgm:cxn modelId="{FD86C26D-76FF-3F48-A42C-65AE200839E0}" type="presOf" srcId="{BEDA6D85-D181-4C4E-B7CD-4AE419EBA0A2}" destId="{BE120346-59BD-A241-B1F6-70D4E98117B9}" srcOrd="0" destOrd="0" presId="urn:microsoft.com/office/officeart/2005/8/layout/venn1"/>
    <dgm:cxn modelId="{1FFCAF8E-9B90-D642-9DAC-14ACD22E9E28}" type="presOf" srcId="{AFDC2A5F-8BE6-F74F-9796-95C803D0F1BC}" destId="{53F9B4BA-DB94-F24D-9F40-078C3956E539}" srcOrd="1" destOrd="0" presId="urn:microsoft.com/office/officeart/2005/8/layout/venn1"/>
    <dgm:cxn modelId="{4C8084A8-2789-3344-B58F-AF549648DF81}" type="presOf" srcId="{E7B4116E-C387-F142-8728-7C520A377C66}" destId="{6C94256C-32E0-5545-B4B3-378E99465FF0}" srcOrd="1" destOrd="0" presId="urn:microsoft.com/office/officeart/2005/8/layout/venn1"/>
    <dgm:cxn modelId="{B224BDAF-2958-7E48-857D-929F7649FAD6}" type="presOf" srcId="{E7B4116E-C387-F142-8728-7C520A377C66}" destId="{E47A1E29-91EC-AB45-9ED1-B8F9BBE95CAB}" srcOrd="0" destOrd="0" presId="urn:microsoft.com/office/officeart/2005/8/layout/venn1"/>
    <dgm:cxn modelId="{363301D1-9934-E34F-94C2-6016A0648E1D}" srcId="{14E712F1-A986-FF49-A4C1-C34756AE3E90}" destId="{BEDA6D85-D181-4C4E-B7CD-4AE419EBA0A2}" srcOrd="0" destOrd="0" parTransId="{C90A6BEA-DA01-8F43-B6E7-4C96CC1B2B6C}" sibTransId="{41963F5B-DDC1-7F42-A7C5-7B0293F96AC1}"/>
    <dgm:cxn modelId="{C076A1F9-A081-0C4D-B8D7-46048DE67016}" srcId="{14E712F1-A986-FF49-A4C1-C34756AE3E90}" destId="{AFDC2A5F-8BE6-F74F-9796-95C803D0F1BC}" srcOrd="2" destOrd="0" parTransId="{0D0C92B8-FB5D-2F4C-9449-81D97237F32A}" sibTransId="{5CADC0AE-E3C3-E844-B155-B384E97AD106}"/>
    <dgm:cxn modelId="{05A73A8A-137F-984D-BD83-EC83311C2ECD}" type="presParOf" srcId="{33CC5321-9841-AC46-90BF-5D6D07E479DC}" destId="{BE120346-59BD-A241-B1F6-70D4E98117B9}" srcOrd="0" destOrd="0" presId="urn:microsoft.com/office/officeart/2005/8/layout/venn1"/>
    <dgm:cxn modelId="{E683EF32-88F1-E946-AB70-7D69335F186E}" type="presParOf" srcId="{33CC5321-9841-AC46-90BF-5D6D07E479DC}" destId="{9D1181D6-AE6A-764E-9A10-A5187B9D00A2}" srcOrd="1" destOrd="0" presId="urn:microsoft.com/office/officeart/2005/8/layout/venn1"/>
    <dgm:cxn modelId="{52674257-DEDF-3E4E-97F9-DBFF0FC33F0D}" type="presParOf" srcId="{33CC5321-9841-AC46-90BF-5D6D07E479DC}" destId="{E47A1E29-91EC-AB45-9ED1-B8F9BBE95CAB}" srcOrd="2" destOrd="0" presId="urn:microsoft.com/office/officeart/2005/8/layout/venn1"/>
    <dgm:cxn modelId="{79CA845C-9412-124E-8B04-AD908571AB29}" type="presParOf" srcId="{33CC5321-9841-AC46-90BF-5D6D07E479DC}" destId="{6C94256C-32E0-5545-B4B3-378E99465FF0}" srcOrd="3" destOrd="0" presId="urn:microsoft.com/office/officeart/2005/8/layout/venn1"/>
    <dgm:cxn modelId="{EA2B9D01-7460-014F-8816-885D5E18453D}" type="presParOf" srcId="{33CC5321-9841-AC46-90BF-5D6D07E479DC}" destId="{93A9569E-43AE-234A-A0F0-767667C24988}" srcOrd="4" destOrd="0" presId="urn:microsoft.com/office/officeart/2005/8/layout/venn1"/>
    <dgm:cxn modelId="{4F4C5DBC-F80D-4F40-A50A-390BD832D363}" type="presParOf" srcId="{33CC5321-9841-AC46-90BF-5D6D07E479DC}" destId="{53F9B4BA-DB94-F24D-9F40-078C3956E53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EB737A4-042D-AA4C-8C91-AC7DF4C4ADC9}" type="doc">
      <dgm:prSet loTypeId="urn:microsoft.com/office/officeart/2005/8/layout/hList9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298944-364B-0A4F-A9FD-3AA588B2F128}">
      <dgm:prSet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Implications of MAPE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FC4FBCB-AD42-DE45-8A38-D533FC959A07}" type="parTrans" cxnId="{A8DCE7F8-6D30-7A4F-9D73-9DF50F3C186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6635D1-5ACD-4946-904E-BFC40114DD63}" type="sibTrans" cxnId="{A8DCE7F8-6D30-7A4F-9D73-9DF50F3C186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3F3693-8EEB-E54C-B7B0-B2BBF3453A55}">
      <dgm:prSet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MAPE:</a:t>
          </a:r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 For an estimated salary of $100,000, the actual salary will likely range from $85,000 to $115,000 (assuming MAPE = 15%).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B0D0A5-AF6E-A140-AE59-B39CA0DFE8E4}" type="parTrans" cxnId="{7C3328D8-C82A-8441-87AB-13351D02A39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98D36A-D094-D34E-91AE-4068C861E8EF}" type="sibTrans" cxnId="{7C3328D8-C82A-8441-87AB-13351D02A39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27AA2A-D0C4-D043-A59A-9B2156E45320}">
      <dgm:prSet custT="1"/>
      <dgm:spPr/>
      <dgm:t>
        <a:bodyPr/>
        <a:lstStyle/>
        <a:p>
          <a:r>
            <a:rPr lang="en-US" sz="2000" b="1" i="0">
              <a:latin typeface="Times New Roman" panose="02020603050405020304" pitchFamily="18" charset="0"/>
              <a:cs typeface="Times New Roman" panose="02020603050405020304" pitchFamily="18" charset="0"/>
            </a:rPr>
            <a:t>Confidence Level:</a:t>
          </a: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 Demonstrates high reliability in salary predictions.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330740-8789-1442-8EFB-4F2719E74950}" type="parTrans" cxnId="{A584D4D9-207D-E548-BDE9-5FF87BC81B2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5D2F46-9022-9644-9013-41501BA40C5F}" type="sibTrans" cxnId="{A584D4D9-207D-E548-BDE9-5FF87BC81B2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A6A284-5B21-7B40-B52E-8A090EAFC38E}">
      <dgm:prSet custT="1"/>
      <dgm:spPr/>
      <dgm:t>
        <a:bodyPr/>
        <a:lstStyle/>
        <a:p>
          <a:r>
            <a:rPr lang="en-US" sz="2000" b="1" i="0">
              <a:latin typeface="Times New Roman" panose="02020603050405020304" pitchFamily="18" charset="0"/>
              <a:cs typeface="Times New Roman" panose="02020603050405020304" pitchFamily="18" charset="0"/>
            </a:rPr>
            <a:t>Industry Impact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109616-B942-214E-A1BA-2E3A92BE1D8D}" type="parTrans" cxnId="{513A0068-5E3B-8640-80F5-E511ACC6C9A8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1E1407-88AF-9047-B4AD-D299FE8E6AED}" type="sibTrans" cxnId="{513A0068-5E3B-8640-80F5-E511ACC6C9A8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E95E21-4C6A-D940-9DD0-262CFEEC924F}">
      <dgm:prSet custT="1"/>
      <dgm:spPr/>
      <dgm:t>
        <a:bodyPr/>
        <a:lstStyle/>
        <a:p>
          <a:r>
            <a:rPr lang="en-US" sz="2000" b="1" i="0">
              <a:latin typeface="Times New Roman" panose="02020603050405020304" pitchFamily="18" charset="0"/>
              <a:cs typeface="Times New Roman" panose="02020603050405020304" pitchFamily="18" charset="0"/>
            </a:rPr>
            <a:t>Addressing a Key Challenge:</a:t>
          </a: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 Overcomes the common issue of missing salary data in job descriptions.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F55525-E63B-3F41-B514-50E8C789BDE5}" type="parTrans" cxnId="{20E6C905-741C-5A45-8A8D-3C0E9033A4D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9D257D-CD12-A04B-AC1C-EF6221ACE5D0}" type="sibTrans" cxnId="{20E6C905-741C-5A45-8A8D-3C0E9033A4D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D4E799-18F9-8748-AC1D-056B3080B09D}">
      <dgm:prSet custT="1"/>
      <dgm:spPr/>
      <dgm:t>
        <a:bodyPr/>
        <a:lstStyle/>
        <a:p>
          <a:r>
            <a:rPr lang="en-US" sz="2000" b="1" i="0">
              <a:latin typeface="Times New Roman" panose="02020603050405020304" pitchFamily="18" charset="0"/>
              <a:cs typeface="Times New Roman" panose="02020603050405020304" pitchFamily="18" charset="0"/>
            </a:rPr>
            <a:t>Benchmark Achievement:</a:t>
          </a:r>
          <a:r>
            <a:rPr lang="en-US" sz="2000" b="0" i="0">
              <a:latin typeface="Times New Roman" panose="02020603050405020304" pitchFamily="18" charset="0"/>
              <a:cs typeface="Times New Roman" panose="02020603050405020304" pitchFamily="18" charset="0"/>
            </a:rPr>
            <a:t> Sets a new benchmark in salary prediction from job descriptions.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7637F1-9037-6F4C-B57C-B3F539E4C464}" type="parTrans" cxnId="{67A3B632-3E05-D446-9B53-8DBACC7028A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909C31-5F55-DA41-A38C-3CE80A83F5E5}" type="sibTrans" cxnId="{67A3B632-3E05-D446-9B53-8DBACC7028A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3B4CEA-EF8E-7649-B67C-3A9E09868734}" type="pres">
      <dgm:prSet presAssocID="{4EB737A4-042D-AA4C-8C91-AC7DF4C4ADC9}" presName="list" presStyleCnt="0">
        <dgm:presLayoutVars>
          <dgm:dir/>
          <dgm:animLvl val="lvl"/>
        </dgm:presLayoutVars>
      </dgm:prSet>
      <dgm:spPr/>
    </dgm:pt>
    <dgm:pt modelId="{8306838A-3753-DA44-9164-840B5D4537CD}" type="pres">
      <dgm:prSet presAssocID="{33298944-364B-0A4F-A9FD-3AA588B2F128}" presName="posSpace" presStyleCnt="0"/>
      <dgm:spPr/>
    </dgm:pt>
    <dgm:pt modelId="{8B41801A-7F80-8B4F-BA04-77B64A080D39}" type="pres">
      <dgm:prSet presAssocID="{33298944-364B-0A4F-A9FD-3AA588B2F128}" presName="vertFlow" presStyleCnt="0"/>
      <dgm:spPr/>
    </dgm:pt>
    <dgm:pt modelId="{52A49095-6D1F-DD43-9E5E-3C3FCBA5409A}" type="pres">
      <dgm:prSet presAssocID="{33298944-364B-0A4F-A9FD-3AA588B2F128}" presName="topSpace" presStyleCnt="0"/>
      <dgm:spPr/>
    </dgm:pt>
    <dgm:pt modelId="{40243629-DEDC-6841-89E5-05494427E2C0}" type="pres">
      <dgm:prSet presAssocID="{33298944-364B-0A4F-A9FD-3AA588B2F128}" presName="firstComp" presStyleCnt="0"/>
      <dgm:spPr/>
    </dgm:pt>
    <dgm:pt modelId="{A954D7A6-34AA-9645-B218-DEA8F0B4D2E2}" type="pres">
      <dgm:prSet presAssocID="{33298944-364B-0A4F-A9FD-3AA588B2F128}" presName="firstChild" presStyleLbl="bgAccFollowNode1" presStyleIdx="0" presStyleCnt="4"/>
      <dgm:spPr/>
    </dgm:pt>
    <dgm:pt modelId="{7AF5D72A-F46B-FB4B-A01B-2B6B38619E1F}" type="pres">
      <dgm:prSet presAssocID="{33298944-364B-0A4F-A9FD-3AA588B2F128}" presName="firstChildTx" presStyleLbl="bgAccFollowNode1" presStyleIdx="0" presStyleCnt="4">
        <dgm:presLayoutVars>
          <dgm:bulletEnabled val="1"/>
        </dgm:presLayoutVars>
      </dgm:prSet>
      <dgm:spPr/>
    </dgm:pt>
    <dgm:pt modelId="{0C5DE692-D015-2647-95B1-B2EDBBC07CCC}" type="pres">
      <dgm:prSet presAssocID="{2727AA2A-D0C4-D043-A59A-9B2156E45320}" presName="comp" presStyleCnt="0"/>
      <dgm:spPr/>
    </dgm:pt>
    <dgm:pt modelId="{0BF8D8AE-2DA2-414A-936D-1D4F2A63CE54}" type="pres">
      <dgm:prSet presAssocID="{2727AA2A-D0C4-D043-A59A-9B2156E45320}" presName="child" presStyleLbl="bgAccFollowNode1" presStyleIdx="1" presStyleCnt="4"/>
      <dgm:spPr/>
    </dgm:pt>
    <dgm:pt modelId="{6BE896D8-3AD6-6240-B65B-712955AED732}" type="pres">
      <dgm:prSet presAssocID="{2727AA2A-D0C4-D043-A59A-9B2156E45320}" presName="childTx" presStyleLbl="bgAccFollowNode1" presStyleIdx="1" presStyleCnt="4">
        <dgm:presLayoutVars>
          <dgm:bulletEnabled val="1"/>
        </dgm:presLayoutVars>
      </dgm:prSet>
      <dgm:spPr/>
    </dgm:pt>
    <dgm:pt modelId="{7B5C48EF-97D0-9447-9093-B3E2CA9C5CE9}" type="pres">
      <dgm:prSet presAssocID="{33298944-364B-0A4F-A9FD-3AA588B2F128}" presName="negSpace" presStyleCnt="0"/>
      <dgm:spPr/>
    </dgm:pt>
    <dgm:pt modelId="{93DDB274-0B2E-6B4F-AD54-F230340EBFD8}" type="pres">
      <dgm:prSet presAssocID="{33298944-364B-0A4F-A9FD-3AA588B2F128}" presName="circle" presStyleLbl="node1" presStyleIdx="0" presStyleCnt="2"/>
      <dgm:spPr/>
    </dgm:pt>
    <dgm:pt modelId="{18F13633-2A0F-1848-905B-B6C7ADBF8FFA}" type="pres">
      <dgm:prSet presAssocID="{B56635D1-5ACD-4946-904E-BFC40114DD63}" presName="transSpace" presStyleCnt="0"/>
      <dgm:spPr/>
    </dgm:pt>
    <dgm:pt modelId="{72AA920A-F514-5240-9FA8-7395D0C0C377}" type="pres">
      <dgm:prSet presAssocID="{0CA6A284-5B21-7B40-B52E-8A090EAFC38E}" presName="posSpace" presStyleCnt="0"/>
      <dgm:spPr/>
    </dgm:pt>
    <dgm:pt modelId="{460C654B-2EE3-BE48-86F9-F2F42AE712C4}" type="pres">
      <dgm:prSet presAssocID="{0CA6A284-5B21-7B40-B52E-8A090EAFC38E}" presName="vertFlow" presStyleCnt="0"/>
      <dgm:spPr/>
    </dgm:pt>
    <dgm:pt modelId="{C0FADC76-B99D-6449-A85B-658B3C6E4AC2}" type="pres">
      <dgm:prSet presAssocID="{0CA6A284-5B21-7B40-B52E-8A090EAFC38E}" presName="topSpace" presStyleCnt="0"/>
      <dgm:spPr/>
    </dgm:pt>
    <dgm:pt modelId="{2DABA9E5-2488-A54C-B654-3748320F9A78}" type="pres">
      <dgm:prSet presAssocID="{0CA6A284-5B21-7B40-B52E-8A090EAFC38E}" presName="firstComp" presStyleCnt="0"/>
      <dgm:spPr/>
    </dgm:pt>
    <dgm:pt modelId="{A9A99849-7251-9D4B-B9FD-65F201A99A34}" type="pres">
      <dgm:prSet presAssocID="{0CA6A284-5B21-7B40-B52E-8A090EAFC38E}" presName="firstChild" presStyleLbl="bgAccFollowNode1" presStyleIdx="2" presStyleCnt="4"/>
      <dgm:spPr/>
    </dgm:pt>
    <dgm:pt modelId="{EF835978-E4F0-DB4D-BE2D-B0AAA86ADB48}" type="pres">
      <dgm:prSet presAssocID="{0CA6A284-5B21-7B40-B52E-8A090EAFC38E}" presName="firstChildTx" presStyleLbl="bgAccFollowNode1" presStyleIdx="2" presStyleCnt="4">
        <dgm:presLayoutVars>
          <dgm:bulletEnabled val="1"/>
        </dgm:presLayoutVars>
      </dgm:prSet>
      <dgm:spPr/>
    </dgm:pt>
    <dgm:pt modelId="{AC18EF36-F8E8-F548-BFE6-265E01276134}" type="pres">
      <dgm:prSet presAssocID="{65D4E799-18F9-8748-AC1D-056B3080B09D}" presName="comp" presStyleCnt="0"/>
      <dgm:spPr/>
    </dgm:pt>
    <dgm:pt modelId="{62F1645E-C505-4940-A148-9173410F1180}" type="pres">
      <dgm:prSet presAssocID="{65D4E799-18F9-8748-AC1D-056B3080B09D}" presName="child" presStyleLbl="bgAccFollowNode1" presStyleIdx="3" presStyleCnt="4"/>
      <dgm:spPr/>
    </dgm:pt>
    <dgm:pt modelId="{B12140B5-A2B6-B045-9761-8DBC2C00C3EA}" type="pres">
      <dgm:prSet presAssocID="{65D4E799-18F9-8748-AC1D-056B3080B09D}" presName="childTx" presStyleLbl="bgAccFollowNode1" presStyleIdx="3" presStyleCnt="4">
        <dgm:presLayoutVars>
          <dgm:bulletEnabled val="1"/>
        </dgm:presLayoutVars>
      </dgm:prSet>
      <dgm:spPr/>
    </dgm:pt>
    <dgm:pt modelId="{A919FFDA-BB0B-1A42-854A-8E16DB639766}" type="pres">
      <dgm:prSet presAssocID="{0CA6A284-5B21-7B40-B52E-8A090EAFC38E}" presName="negSpace" presStyleCnt="0"/>
      <dgm:spPr/>
    </dgm:pt>
    <dgm:pt modelId="{E13E61B0-6BAA-5849-820C-9A0851734184}" type="pres">
      <dgm:prSet presAssocID="{0CA6A284-5B21-7B40-B52E-8A090EAFC38E}" presName="circle" presStyleLbl="node1" presStyleIdx="1" presStyleCnt="2"/>
      <dgm:spPr/>
    </dgm:pt>
  </dgm:ptLst>
  <dgm:cxnLst>
    <dgm:cxn modelId="{20E6C905-741C-5A45-8A8D-3C0E9033A4DB}" srcId="{0CA6A284-5B21-7B40-B52E-8A090EAFC38E}" destId="{10E95E21-4C6A-D940-9DD0-262CFEEC924F}" srcOrd="0" destOrd="0" parTransId="{ADF55525-E63B-3F41-B514-50E8C789BDE5}" sibTransId="{B29D257D-CD12-A04B-AC1C-EF6221ACE5D0}"/>
    <dgm:cxn modelId="{EE38411C-4D6A-614B-AC09-0DDBCC6D259F}" type="presOf" srcId="{65D4E799-18F9-8748-AC1D-056B3080B09D}" destId="{62F1645E-C505-4940-A148-9173410F1180}" srcOrd="0" destOrd="0" presId="urn:microsoft.com/office/officeart/2005/8/layout/hList9"/>
    <dgm:cxn modelId="{C796FA22-568C-4E4D-B233-059472325F9D}" type="presOf" srcId="{10E95E21-4C6A-D940-9DD0-262CFEEC924F}" destId="{EF835978-E4F0-DB4D-BE2D-B0AAA86ADB48}" srcOrd="1" destOrd="0" presId="urn:microsoft.com/office/officeart/2005/8/layout/hList9"/>
    <dgm:cxn modelId="{C5808232-F822-E44B-9E28-EAA86A94D675}" type="presOf" srcId="{963F3693-8EEB-E54C-B7B0-B2BBF3453A55}" destId="{A954D7A6-34AA-9645-B218-DEA8F0B4D2E2}" srcOrd="0" destOrd="0" presId="urn:microsoft.com/office/officeart/2005/8/layout/hList9"/>
    <dgm:cxn modelId="{67A3B632-3E05-D446-9B53-8DBACC7028A2}" srcId="{0CA6A284-5B21-7B40-B52E-8A090EAFC38E}" destId="{65D4E799-18F9-8748-AC1D-056B3080B09D}" srcOrd="1" destOrd="0" parTransId="{377637F1-9037-6F4C-B57C-B3F539E4C464}" sibTransId="{21909C31-5F55-DA41-A38C-3CE80A83F5E5}"/>
    <dgm:cxn modelId="{1BA3E03F-3786-9744-AEC2-371522EA9400}" type="presOf" srcId="{65D4E799-18F9-8748-AC1D-056B3080B09D}" destId="{B12140B5-A2B6-B045-9761-8DBC2C00C3EA}" srcOrd="1" destOrd="0" presId="urn:microsoft.com/office/officeart/2005/8/layout/hList9"/>
    <dgm:cxn modelId="{7B841359-8E5E-654D-9BE0-86F6505A585F}" type="presOf" srcId="{4EB737A4-042D-AA4C-8C91-AC7DF4C4ADC9}" destId="{7E3B4CEA-EF8E-7649-B67C-3A9E09868734}" srcOrd="0" destOrd="0" presId="urn:microsoft.com/office/officeart/2005/8/layout/hList9"/>
    <dgm:cxn modelId="{513A0068-5E3B-8640-80F5-E511ACC6C9A8}" srcId="{4EB737A4-042D-AA4C-8C91-AC7DF4C4ADC9}" destId="{0CA6A284-5B21-7B40-B52E-8A090EAFC38E}" srcOrd="1" destOrd="0" parTransId="{BE109616-B942-214E-A1BA-2E3A92BE1D8D}" sibTransId="{521E1407-88AF-9047-B4AD-D299FE8E6AED}"/>
    <dgm:cxn modelId="{E9F12A9E-5FF9-C94E-81F6-55EA3D593921}" type="presOf" srcId="{2727AA2A-D0C4-D043-A59A-9B2156E45320}" destId="{0BF8D8AE-2DA2-414A-936D-1D4F2A63CE54}" srcOrd="0" destOrd="0" presId="urn:microsoft.com/office/officeart/2005/8/layout/hList9"/>
    <dgm:cxn modelId="{B10204A6-2B61-9340-99F0-4A8EDC5A3477}" type="presOf" srcId="{33298944-364B-0A4F-A9FD-3AA588B2F128}" destId="{93DDB274-0B2E-6B4F-AD54-F230340EBFD8}" srcOrd="0" destOrd="0" presId="urn:microsoft.com/office/officeart/2005/8/layout/hList9"/>
    <dgm:cxn modelId="{E69456B9-38DA-9D4A-9A09-3E6836A42EC4}" type="presOf" srcId="{963F3693-8EEB-E54C-B7B0-B2BBF3453A55}" destId="{7AF5D72A-F46B-FB4B-A01B-2B6B38619E1F}" srcOrd="1" destOrd="0" presId="urn:microsoft.com/office/officeart/2005/8/layout/hList9"/>
    <dgm:cxn modelId="{3CDE0AC2-3ABE-5848-AB0E-1720167FBBE7}" type="presOf" srcId="{2727AA2A-D0C4-D043-A59A-9B2156E45320}" destId="{6BE896D8-3AD6-6240-B65B-712955AED732}" srcOrd="1" destOrd="0" presId="urn:microsoft.com/office/officeart/2005/8/layout/hList9"/>
    <dgm:cxn modelId="{A032EFC8-15B4-2F44-B4B7-2E40BC72A111}" type="presOf" srcId="{10E95E21-4C6A-D940-9DD0-262CFEEC924F}" destId="{A9A99849-7251-9D4B-B9FD-65F201A99A34}" srcOrd="0" destOrd="0" presId="urn:microsoft.com/office/officeart/2005/8/layout/hList9"/>
    <dgm:cxn modelId="{7C3328D8-C82A-8441-87AB-13351D02A392}" srcId="{33298944-364B-0A4F-A9FD-3AA588B2F128}" destId="{963F3693-8EEB-E54C-B7B0-B2BBF3453A55}" srcOrd="0" destOrd="0" parTransId="{89B0D0A5-AF6E-A140-AE59-B39CA0DFE8E4}" sibTransId="{4498D36A-D094-D34E-91AE-4068C861E8EF}"/>
    <dgm:cxn modelId="{A584D4D9-207D-E548-BDE9-5FF87BC81B24}" srcId="{33298944-364B-0A4F-A9FD-3AA588B2F128}" destId="{2727AA2A-D0C4-D043-A59A-9B2156E45320}" srcOrd="1" destOrd="0" parTransId="{B3330740-8789-1442-8EFB-4F2719E74950}" sibTransId="{695D2F46-9022-9644-9013-41501BA40C5F}"/>
    <dgm:cxn modelId="{F3A705F2-8C6D-5E4A-8240-BBA8F0060C76}" type="presOf" srcId="{0CA6A284-5B21-7B40-B52E-8A090EAFC38E}" destId="{E13E61B0-6BAA-5849-820C-9A0851734184}" srcOrd="0" destOrd="0" presId="urn:microsoft.com/office/officeart/2005/8/layout/hList9"/>
    <dgm:cxn modelId="{A8DCE7F8-6D30-7A4F-9D73-9DF50F3C186D}" srcId="{4EB737A4-042D-AA4C-8C91-AC7DF4C4ADC9}" destId="{33298944-364B-0A4F-A9FD-3AA588B2F128}" srcOrd="0" destOrd="0" parTransId="{BFC4FBCB-AD42-DE45-8A38-D533FC959A07}" sibTransId="{B56635D1-5ACD-4946-904E-BFC40114DD63}"/>
    <dgm:cxn modelId="{25B7DAFA-1717-F04F-BD1E-9E9CC58EA476}" type="presParOf" srcId="{7E3B4CEA-EF8E-7649-B67C-3A9E09868734}" destId="{8306838A-3753-DA44-9164-840B5D4537CD}" srcOrd="0" destOrd="0" presId="urn:microsoft.com/office/officeart/2005/8/layout/hList9"/>
    <dgm:cxn modelId="{B58B152B-5F18-DC46-81CA-6A6C99B9E9A3}" type="presParOf" srcId="{7E3B4CEA-EF8E-7649-B67C-3A9E09868734}" destId="{8B41801A-7F80-8B4F-BA04-77B64A080D39}" srcOrd="1" destOrd="0" presId="urn:microsoft.com/office/officeart/2005/8/layout/hList9"/>
    <dgm:cxn modelId="{7A256771-4A8F-254C-806B-4590460DAC4E}" type="presParOf" srcId="{8B41801A-7F80-8B4F-BA04-77B64A080D39}" destId="{52A49095-6D1F-DD43-9E5E-3C3FCBA5409A}" srcOrd="0" destOrd="0" presId="urn:microsoft.com/office/officeart/2005/8/layout/hList9"/>
    <dgm:cxn modelId="{C0CF03CE-8C36-164C-8F62-9CA52DBB4933}" type="presParOf" srcId="{8B41801A-7F80-8B4F-BA04-77B64A080D39}" destId="{40243629-DEDC-6841-89E5-05494427E2C0}" srcOrd="1" destOrd="0" presId="urn:microsoft.com/office/officeart/2005/8/layout/hList9"/>
    <dgm:cxn modelId="{FDB9F3EB-BA87-B54F-B8A0-1E294B3327E5}" type="presParOf" srcId="{40243629-DEDC-6841-89E5-05494427E2C0}" destId="{A954D7A6-34AA-9645-B218-DEA8F0B4D2E2}" srcOrd="0" destOrd="0" presId="urn:microsoft.com/office/officeart/2005/8/layout/hList9"/>
    <dgm:cxn modelId="{44F85F53-02C2-9348-B486-C9C483427544}" type="presParOf" srcId="{40243629-DEDC-6841-89E5-05494427E2C0}" destId="{7AF5D72A-F46B-FB4B-A01B-2B6B38619E1F}" srcOrd="1" destOrd="0" presId="urn:microsoft.com/office/officeart/2005/8/layout/hList9"/>
    <dgm:cxn modelId="{7D9970F6-036A-804A-9A3D-DA1137D19052}" type="presParOf" srcId="{8B41801A-7F80-8B4F-BA04-77B64A080D39}" destId="{0C5DE692-D015-2647-95B1-B2EDBBC07CCC}" srcOrd="2" destOrd="0" presId="urn:microsoft.com/office/officeart/2005/8/layout/hList9"/>
    <dgm:cxn modelId="{9F6A29E3-CB1C-F040-A922-65FEB945D04B}" type="presParOf" srcId="{0C5DE692-D015-2647-95B1-B2EDBBC07CCC}" destId="{0BF8D8AE-2DA2-414A-936D-1D4F2A63CE54}" srcOrd="0" destOrd="0" presId="urn:microsoft.com/office/officeart/2005/8/layout/hList9"/>
    <dgm:cxn modelId="{A5C5AD92-F414-B446-A38A-40B91D78BC9A}" type="presParOf" srcId="{0C5DE692-D015-2647-95B1-B2EDBBC07CCC}" destId="{6BE896D8-3AD6-6240-B65B-712955AED732}" srcOrd="1" destOrd="0" presId="urn:microsoft.com/office/officeart/2005/8/layout/hList9"/>
    <dgm:cxn modelId="{403A06EE-7ADB-774E-BA81-B6215012E648}" type="presParOf" srcId="{7E3B4CEA-EF8E-7649-B67C-3A9E09868734}" destId="{7B5C48EF-97D0-9447-9093-B3E2CA9C5CE9}" srcOrd="2" destOrd="0" presId="urn:microsoft.com/office/officeart/2005/8/layout/hList9"/>
    <dgm:cxn modelId="{167CE5B9-773D-484F-AF52-6FF76BA49210}" type="presParOf" srcId="{7E3B4CEA-EF8E-7649-B67C-3A9E09868734}" destId="{93DDB274-0B2E-6B4F-AD54-F230340EBFD8}" srcOrd="3" destOrd="0" presId="urn:microsoft.com/office/officeart/2005/8/layout/hList9"/>
    <dgm:cxn modelId="{CF759FD7-2B12-024A-A603-040C934FBB3C}" type="presParOf" srcId="{7E3B4CEA-EF8E-7649-B67C-3A9E09868734}" destId="{18F13633-2A0F-1848-905B-B6C7ADBF8FFA}" srcOrd="4" destOrd="0" presId="urn:microsoft.com/office/officeart/2005/8/layout/hList9"/>
    <dgm:cxn modelId="{AD3BD82A-1BEE-D049-A588-73579FA4E1D3}" type="presParOf" srcId="{7E3B4CEA-EF8E-7649-B67C-3A9E09868734}" destId="{72AA920A-F514-5240-9FA8-7395D0C0C377}" srcOrd="5" destOrd="0" presId="urn:microsoft.com/office/officeart/2005/8/layout/hList9"/>
    <dgm:cxn modelId="{EA9D1F10-0A3D-2B4F-A0E9-20A4092B4626}" type="presParOf" srcId="{7E3B4CEA-EF8E-7649-B67C-3A9E09868734}" destId="{460C654B-2EE3-BE48-86F9-F2F42AE712C4}" srcOrd="6" destOrd="0" presId="urn:microsoft.com/office/officeart/2005/8/layout/hList9"/>
    <dgm:cxn modelId="{E0612136-D329-9748-9285-D2DDA90FD2EF}" type="presParOf" srcId="{460C654B-2EE3-BE48-86F9-F2F42AE712C4}" destId="{C0FADC76-B99D-6449-A85B-658B3C6E4AC2}" srcOrd="0" destOrd="0" presId="urn:microsoft.com/office/officeart/2005/8/layout/hList9"/>
    <dgm:cxn modelId="{2ADEFDF2-7980-9F4A-BECC-78AB7924FCD9}" type="presParOf" srcId="{460C654B-2EE3-BE48-86F9-F2F42AE712C4}" destId="{2DABA9E5-2488-A54C-B654-3748320F9A78}" srcOrd="1" destOrd="0" presId="urn:microsoft.com/office/officeart/2005/8/layout/hList9"/>
    <dgm:cxn modelId="{03B28B2E-B9DF-DE4A-AF10-7D4034D9BB62}" type="presParOf" srcId="{2DABA9E5-2488-A54C-B654-3748320F9A78}" destId="{A9A99849-7251-9D4B-B9FD-65F201A99A34}" srcOrd="0" destOrd="0" presId="urn:microsoft.com/office/officeart/2005/8/layout/hList9"/>
    <dgm:cxn modelId="{B1D3C246-0C0B-6A42-A162-931B86590631}" type="presParOf" srcId="{2DABA9E5-2488-A54C-B654-3748320F9A78}" destId="{EF835978-E4F0-DB4D-BE2D-B0AAA86ADB48}" srcOrd="1" destOrd="0" presId="urn:microsoft.com/office/officeart/2005/8/layout/hList9"/>
    <dgm:cxn modelId="{501DE786-87D3-A649-B633-BEA636B87806}" type="presParOf" srcId="{460C654B-2EE3-BE48-86F9-F2F42AE712C4}" destId="{AC18EF36-F8E8-F548-BFE6-265E01276134}" srcOrd="2" destOrd="0" presId="urn:microsoft.com/office/officeart/2005/8/layout/hList9"/>
    <dgm:cxn modelId="{C918A891-4E28-9040-AA07-1C7FC1262F5D}" type="presParOf" srcId="{AC18EF36-F8E8-F548-BFE6-265E01276134}" destId="{62F1645E-C505-4940-A148-9173410F1180}" srcOrd="0" destOrd="0" presId="urn:microsoft.com/office/officeart/2005/8/layout/hList9"/>
    <dgm:cxn modelId="{2EBAD616-316D-D945-8FCC-2EABD11EDA7D}" type="presParOf" srcId="{AC18EF36-F8E8-F548-BFE6-265E01276134}" destId="{B12140B5-A2B6-B045-9761-8DBC2C00C3EA}" srcOrd="1" destOrd="0" presId="urn:microsoft.com/office/officeart/2005/8/layout/hList9"/>
    <dgm:cxn modelId="{CC5997AD-ADCB-2246-ADDE-CF47036498E1}" type="presParOf" srcId="{7E3B4CEA-EF8E-7649-B67C-3A9E09868734}" destId="{A919FFDA-BB0B-1A42-854A-8E16DB639766}" srcOrd="7" destOrd="0" presId="urn:microsoft.com/office/officeart/2005/8/layout/hList9"/>
    <dgm:cxn modelId="{0CCA2ABB-A1B2-B24A-ACE5-579C34D62EB8}" type="presParOf" srcId="{7E3B4CEA-EF8E-7649-B67C-3A9E09868734}" destId="{E13E61B0-6BAA-5849-820C-9A0851734184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E50CAA4-DE8B-9F46-9015-62F329922961}" type="doc">
      <dgm:prSet loTypeId="urn:microsoft.com/office/officeart/2005/8/layout/vList4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8DF7387-DFE8-B34D-9B4B-C1A124BBC6D9}">
      <dgm:prSet phldrT="[Text]" custT="1"/>
      <dgm:spPr>
        <a:xfrm>
          <a:off x="0" y="0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Monetary Importance of Job Characteristics</a:t>
          </a:r>
        </a:p>
      </dgm:t>
    </dgm:pt>
    <dgm:pt modelId="{3CD5FD9E-5749-2640-B772-439D50066FB3}" type="parTrans" cxnId="{E7B40A08-567B-FE4D-B2BD-377DC583845A}">
      <dgm:prSet/>
      <dgm:spPr/>
      <dgm:t>
        <a:bodyPr/>
        <a:lstStyle/>
        <a:p>
          <a:endParaRPr lang="en-US"/>
        </a:p>
      </dgm:t>
    </dgm:pt>
    <dgm:pt modelId="{1D1C5D7D-17DC-464A-841F-3656B8A4AD8E}" type="sibTrans" cxnId="{E7B40A08-567B-FE4D-B2BD-377DC583845A}">
      <dgm:prSet/>
      <dgm:spPr/>
      <dgm:t>
        <a:bodyPr/>
        <a:lstStyle/>
        <a:p>
          <a:endParaRPr lang="en-US"/>
        </a:p>
      </dgm:t>
    </dgm:pt>
    <dgm:pt modelId="{12067907-1948-EF4A-944B-6014754AF259}">
      <dgm:prSet phldrT="[Text]" custT="1"/>
      <dgm:spPr>
        <a:xfrm>
          <a:off x="0" y="0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Char char="•"/>
          </a:pPr>
          <a:r>
            <a:rPr 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Skill Terms</a:t>
          </a:r>
        </a:p>
      </dgm:t>
    </dgm:pt>
    <dgm:pt modelId="{28833B41-6334-754B-98C2-B841FC27241C}" type="parTrans" cxnId="{A72B0BC5-ABEF-7B4D-BA36-727B842CDBD0}">
      <dgm:prSet/>
      <dgm:spPr/>
      <dgm:t>
        <a:bodyPr/>
        <a:lstStyle/>
        <a:p>
          <a:endParaRPr lang="en-US"/>
        </a:p>
      </dgm:t>
    </dgm:pt>
    <dgm:pt modelId="{D29A6A66-7C34-9243-8F0C-2142C004C1DE}" type="sibTrans" cxnId="{A72B0BC5-ABEF-7B4D-BA36-727B842CDBD0}">
      <dgm:prSet/>
      <dgm:spPr/>
      <dgm:t>
        <a:bodyPr/>
        <a:lstStyle/>
        <a:p>
          <a:endParaRPr lang="en-US"/>
        </a:p>
      </dgm:t>
    </dgm:pt>
    <dgm:pt modelId="{B6FDD6E7-BCEB-324D-9350-4B6EB6650A47}">
      <dgm:prSet phldrT="[Text]" custT="1"/>
      <dgm:spPr>
        <a:xfrm>
          <a:off x="0" y="1145969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000">
              <a:latin typeface="Arial"/>
              <a:ea typeface="+mn-ea"/>
              <a:cs typeface="+mn-cs"/>
            </a:rPr>
            <a:t>Government’s Skill Development</a:t>
          </a:r>
        </a:p>
      </dgm:t>
    </dgm:pt>
    <dgm:pt modelId="{59B0DB32-85F8-A74F-B70E-0F203CEF50A8}" type="parTrans" cxnId="{6B8953B8-5F8B-9940-8AF2-B5E086499ED5}">
      <dgm:prSet/>
      <dgm:spPr/>
      <dgm:t>
        <a:bodyPr/>
        <a:lstStyle/>
        <a:p>
          <a:endParaRPr lang="en-US"/>
        </a:p>
      </dgm:t>
    </dgm:pt>
    <dgm:pt modelId="{3C256D18-69FD-B646-AA14-5D3636CE702D}" type="sibTrans" cxnId="{6B8953B8-5F8B-9940-8AF2-B5E086499ED5}">
      <dgm:prSet/>
      <dgm:spPr/>
      <dgm:t>
        <a:bodyPr/>
        <a:lstStyle/>
        <a:p>
          <a:endParaRPr lang="en-US"/>
        </a:p>
      </dgm:t>
    </dgm:pt>
    <dgm:pt modelId="{10D1F151-2E38-EB49-A734-236B631578D5}">
      <dgm:prSet phldrT="[Text]" custT="1"/>
      <dgm:spPr>
        <a:xfrm>
          <a:off x="0" y="1145969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Char char="•"/>
          </a:pPr>
          <a:r>
            <a:rPr lang="en-US" sz="2000">
              <a:latin typeface="Arial"/>
              <a:ea typeface="+mn-ea"/>
              <a:cs typeface="+mn-cs"/>
            </a:rPr>
            <a:t>Value of skills can determine government’s investment</a:t>
          </a:r>
        </a:p>
      </dgm:t>
    </dgm:pt>
    <dgm:pt modelId="{A13EB22D-78A5-8145-83CB-EEE2150A579A}" type="parTrans" cxnId="{FD7F6EDB-604A-8D4D-B250-A283B527A7E9}">
      <dgm:prSet/>
      <dgm:spPr/>
      <dgm:t>
        <a:bodyPr/>
        <a:lstStyle/>
        <a:p>
          <a:endParaRPr lang="en-US"/>
        </a:p>
      </dgm:t>
    </dgm:pt>
    <dgm:pt modelId="{7C4D72D7-2D24-824F-8B2F-83A69D325F1E}" type="sibTrans" cxnId="{FD7F6EDB-604A-8D4D-B250-A283B527A7E9}">
      <dgm:prSet/>
      <dgm:spPr/>
      <dgm:t>
        <a:bodyPr/>
        <a:lstStyle/>
        <a:p>
          <a:endParaRPr lang="en-US"/>
        </a:p>
      </dgm:t>
    </dgm:pt>
    <dgm:pt modelId="{957705C9-BD27-1B40-B0C1-6ADEB8046C5A}">
      <dgm:prSet phldrT="[Text]" custT="1"/>
      <dgm:spPr>
        <a:xfrm>
          <a:off x="0" y="2291938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None/>
          </a:pPr>
          <a:r>
            <a:rPr lang="en-US" sz="20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Compensation by Companies</a:t>
          </a:r>
        </a:p>
      </dgm:t>
    </dgm:pt>
    <dgm:pt modelId="{A0E75067-063A-AF4B-9B1C-6FA1F81D22EF}" type="parTrans" cxnId="{C6A41E10-1C30-484C-B1C5-E95BD2AAAE6B}">
      <dgm:prSet/>
      <dgm:spPr/>
      <dgm:t>
        <a:bodyPr/>
        <a:lstStyle/>
        <a:p>
          <a:endParaRPr lang="en-US"/>
        </a:p>
      </dgm:t>
    </dgm:pt>
    <dgm:pt modelId="{9FDA861A-3E09-144F-B61B-7D91753A3671}" type="sibTrans" cxnId="{C6A41E10-1C30-484C-B1C5-E95BD2AAAE6B}">
      <dgm:prSet/>
      <dgm:spPr/>
      <dgm:t>
        <a:bodyPr/>
        <a:lstStyle/>
        <a:p>
          <a:endParaRPr lang="en-US"/>
        </a:p>
      </dgm:t>
    </dgm:pt>
    <dgm:pt modelId="{6A5C36DC-42A6-944D-8643-A1420CA4FC55}">
      <dgm:prSet phldrT="[Text]" custT="1"/>
      <dgm:spPr>
        <a:xfrm>
          <a:off x="0" y="2291938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Char char="•"/>
          </a:pPr>
          <a:r>
            <a:rPr 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Expected compensation change for “skilled” workers</a:t>
          </a:r>
        </a:p>
      </dgm:t>
    </dgm:pt>
    <dgm:pt modelId="{7E93275E-625B-ED4F-8A9E-36D496403F5E}" type="parTrans" cxnId="{BD668A0C-45D9-C74F-B645-A05213D6FF89}">
      <dgm:prSet/>
      <dgm:spPr/>
      <dgm:t>
        <a:bodyPr/>
        <a:lstStyle/>
        <a:p>
          <a:endParaRPr lang="en-US"/>
        </a:p>
      </dgm:t>
    </dgm:pt>
    <dgm:pt modelId="{B6C99606-647B-DD44-B9B8-2B9B9BC5333D}" type="sibTrans" cxnId="{BD668A0C-45D9-C74F-B645-A05213D6FF89}">
      <dgm:prSet/>
      <dgm:spPr/>
      <dgm:t>
        <a:bodyPr/>
        <a:lstStyle/>
        <a:p>
          <a:endParaRPr lang="en-US"/>
        </a:p>
      </dgm:t>
    </dgm:pt>
    <dgm:pt modelId="{515ADD3C-46DB-F949-BC78-41319E56B660}">
      <dgm:prSet phldrT="[Text]" custT="1"/>
      <dgm:spPr>
        <a:xfrm>
          <a:off x="0" y="0"/>
          <a:ext cx="5679720" cy="1041790"/>
        </a:xfrm>
        <a:prstGeom prst="roundRect">
          <a:avLst>
            <a:gd name="adj" fmla="val 10000"/>
          </a:avLst>
        </a:prstGeom>
      </dgm:spPr>
      <dgm:t>
        <a:bodyPr/>
        <a:lstStyle/>
        <a:p>
          <a:pPr>
            <a:buChar char="•"/>
          </a:pPr>
          <a:r>
            <a:rPr lang="en-US" sz="20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Certificates</a:t>
          </a:r>
        </a:p>
      </dgm:t>
    </dgm:pt>
    <dgm:pt modelId="{3D2CA2E9-09AC-0B4A-B295-39B44FA25148}" type="parTrans" cxnId="{97E86F6E-AC72-4A4B-A74A-AA95A73FD19A}">
      <dgm:prSet/>
      <dgm:spPr/>
      <dgm:t>
        <a:bodyPr/>
        <a:lstStyle/>
        <a:p>
          <a:endParaRPr lang="en-US"/>
        </a:p>
      </dgm:t>
    </dgm:pt>
    <dgm:pt modelId="{3FDFD838-9683-D14C-8497-A6B5A31A6FEC}" type="sibTrans" cxnId="{97E86F6E-AC72-4A4B-A74A-AA95A73FD19A}">
      <dgm:prSet/>
      <dgm:spPr/>
      <dgm:t>
        <a:bodyPr/>
        <a:lstStyle/>
        <a:p>
          <a:endParaRPr lang="en-US"/>
        </a:p>
      </dgm:t>
    </dgm:pt>
    <dgm:pt modelId="{8D450B6F-8D48-6A42-B5F3-F3C0677E3D23}">
      <dgm:prSet phldrT="[Text]" custT="1"/>
      <dgm:spPr>
        <a:xfrm>
          <a:off x="0" y="1145969"/>
          <a:ext cx="5679720" cy="1041790"/>
        </a:xfrm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/>
            <a:t>Workforce planning</a:t>
          </a:r>
          <a:endParaRPr lang="en-US" sz="2000">
            <a:latin typeface="Arial"/>
            <a:ea typeface="+mn-ea"/>
            <a:cs typeface="+mn-cs"/>
          </a:endParaRPr>
        </a:p>
      </dgm:t>
    </dgm:pt>
    <dgm:pt modelId="{EBB85E9A-14B3-6D48-B892-58678E87B92C}" type="parTrans" cxnId="{2FA35DF8-B06A-D14A-93BA-40086AF7BEAB}">
      <dgm:prSet/>
      <dgm:spPr/>
      <dgm:t>
        <a:bodyPr/>
        <a:lstStyle/>
        <a:p>
          <a:endParaRPr lang="en-US"/>
        </a:p>
      </dgm:t>
    </dgm:pt>
    <dgm:pt modelId="{327400F3-3EDB-554A-8563-DB3FFEFB7193}" type="sibTrans" cxnId="{2FA35DF8-B06A-D14A-93BA-40086AF7BEAB}">
      <dgm:prSet/>
      <dgm:spPr/>
      <dgm:t>
        <a:bodyPr/>
        <a:lstStyle/>
        <a:p>
          <a:endParaRPr lang="en-US"/>
        </a:p>
      </dgm:t>
    </dgm:pt>
    <dgm:pt modelId="{AE20E559-C146-6442-8314-8227924FE168}">
      <dgm:prSet phldrT="[Text]" custT="1"/>
      <dgm:spPr>
        <a:xfrm>
          <a:off x="0" y="2291938"/>
          <a:ext cx="5679720" cy="1041790"/>
        </a:xfrm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Salary negotiation</a:t>
          </a:r>
          <a:endParaRPr lang="en-US" sz="200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E2BA7FD3-D875-4340-A68F-D13794C2D798}" type="parTrans" cxnId="{4482AA85-7C11-EF4E-83CD-05B86428E564}">
      <dgm:prSet/>
      <dgm:spPr/>
      <dgm:t>
        <a:bodyPr/>
        <a:lstStyle/>
        <a:p>
          <a:endParaRPr lang="en-US"/>
        </a:p>
      </dgm:t>
    </dgm:pt>
    <dgm:pt modelId="{97B45F90-2463-C045-81ED-C7D32DBD1B83}" type="sibTrans" cxnId="{4482AA85-7C11-EF4E-83CD-05B86428E564}">
      <dgm:prSet/>
      <dgm:spPr/>
      <dgm:t>
        <a:bodyPr/>
        <a:lstStyle/>
        <a:p>
          <a:endParaRPr lang="en-US"/>
        </a:p>
      </dgm:t>
    </dgm:pt>
    <dgm:pt modelId="{522EE42F-CA58-9040-9C7D-296378017C2E}">
      <dgm:prSet phldrT="[Text]" custT="1"/>
      <dgm:spPr>
        <a:xfrm>
          <a:off x="0" y="2291938"/>
          <a:ext cx="5679720" cy="1041790"/>
        </a:xfrm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Hiring decisions</a:t>
          </a:r>
          <a:endParaRPr lang="en-US" sz="200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gm:t>
    </dgm:pt>
    <dgm:pt modelId="{7ACF6816-7CC1-D84D-B1EC-28E7CA100977}" type="parTrans" cxnId="{E9962334-05B7-9E42-B81E-B74EAC118EC5}">
      <dgm:prSet/>
      <dgm:spPr/>
      <dgm:t>
        <a:bodyPr/>
        <a:lstStyle/>
        <a:p>
          <a:endParaRPr lang="en-US"/>
        </a:p>
      </dgm:t>
    </dgm:pt>
    <dgm:pt modelId="{F6669551-379F-484D-8526-868B7774E829}" type="sibTrans" cxnId="{E9962334-05B7-9E42-B81E-B74EAC118EC5}">
      <dgm:prSet/>
      <dgm:spPr/>
      <dgm:t>
        <a:bodyPr/>
        <a:lstStyle/>
        <a:p>
          <a:endParaRPr lang="en-US"/>
        </a:p>
      </dgm:t>
    </dgm:pt>
    <dgm:pt modelId="{44D03EB0-406D-F04C-88B0-8CDB2BABAA5B}" type="pres">
      <dgm:prSet presAssocID="{7E50CAA4-DE8B-9F46-9015-62F329922961}" presName="linear" presStyleCnt="0">
        <dgm:presLayoutVars>
          <dgm:dir/>
          <dgm:resizeHandles val="exact"/>
        </dgm:presLayoutVars>
      </dgm:prSet>
      <dgm:spPr/>
    </dgm:pt>
    <dgm:pt modelId="{AA2E42D5-ACBF-2542-87CD-98357D7905D1}" type="pres">
      <dgm:prSet presAssocID="{A8DF7387-DFE8-B34D-9B4B-C1A124BBC6D9}" presName="comp" presStyleCnt="0"/>
      <dgm:spPr/>
    </dgm:pt>
    <dgm:pt modelId="{B682601E-1DC4-1A4F-99FA-044C4F6B6360}" type="pres">
      <dgm:prSet presAssocID="{A8DF7387-DFE8-B34D-9B4B-C1A124BBC6D9}" presName="box" presStyleLbl="node1" presStyleIdx="0" presStyleCnt="3" custLinFactNeighborX="-37352" custLinFactNeighborY="-69072"/>
      <dgm:spPr/>
    </dgm:pt>
    <dgm:pt modelId="{AFD3FE72-6C06-6744-B146-7F9FA90A5499}" type="pres">
      <dgm:prSet presAssocID="{A8DF7387-DFE8-B34D-9B4B-C1A124BBC6D9}" presName="img" presStyleLbl="fgImgPlace1" presStyleIdx="0" presStyleCnt="3"/>
      <dgm:spPr>
        <a:xfrm>
          <a:off x="104179" y="104179"/>
          <a:ext cx="1135944" cy="8334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8000" b="-18000"/>
          </a:stretch>
        </a:blipFill>
      </dgm:spPr>
    </dgm:pt>
    <dgm:pt modelId="{BB79AA4F-001B-1046-B840-F12B518DFE0D}" type="pres">
      <dgm:prSet presAssocID="{A8DF7387-DFE8-B34D-9B4B-C1A124BBC6D9}" presName="text" presStyleLbl="node1" presStyleIdx="0" presStyleCnt="3">
        <dgm:presLayoutVars>
          <dgm:bulletEnabled val="1"/>
        </dgm:presLayoutVars>
      </dgm:prSet>
      <dgm:spPr/>
    </dgm:pt>
    <dgm:pt modelId="{AEA2A1BB-4B41-974E-A77F-5C6D25E8789C}" type="pres">
      <dgm:prSet presAssocID="{1D1C5D7D-17DC-464A-841F-3656B8A4AD8E}" presName="spacer" presStyleCnt="0"/>
      <dgm:spPr/>
    </dgm:pt>
    <dgm:pt modelId="{40A0CEC0-889B-8B48-B554-7A74CC5F8995}" type="pres">
      <dgm:prSet presAssocID="{B6FDD6E7-BCEB-324D-9350-4B6EB6650A47}" presName="comp" presStyleCnt="0"/>
      <dgm:spPr/>
    </dgm:pt>
    <dgm:pt modelId="{344BF505-4812-0F41-9456-17942049BEDE}" type="pres">
      <dgm:prSet presAssocID="{B6FDD6E7-BCEB-324D-9350-4B6EB6650A47}" presName="box" presStyleLbl="node1" presStyleIdx="1" presStyleCnt="3"/>
      <dgm:spPr>
        <a:prstGeom prst="roundRect">
          <a:avLst>
            <a:gd name="adj" fmla="val 10000"/>
          </a:avLst>
        </a:prstGeom>
      </dgm:spPr>
    </dgm:pt>
    <dgm:pt modelId="{250A1E37-9B1C-1F48-B3BC-788A8541930B}" type="pres">
      <dgm:prSet presAssocID="{B6FDD6E7-BCEB-324D-9350-4B6EB6650A47}" presName="img" presStyleLbl="fgImgPlace1" presStyleIdx="1" presStyleCnt="3"/>
      <dgm:spPr>
        <a:xfrm>
          <a:off x="104179" y="1250148"/>
          <a:ext cx="1135944" cy="8334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8000" b="-18000"/>
          </a:stretch>
        </a:blipFill>
      </dgm:spPr>
    </dgm:pt>
    <dgm:pt modelId="{A2D45806-0084-7D48-B726-7188A2FA220A}" type="pres">
      <dgm:prSet presAssocID="{B6FDD6E7-BCEB-324D-9350-4B6EB6650A47}" presName="text" presStyleLbl="node1" presStyleIdx="1" presStyleCnt="3">
        <dgm:presLayoutVars>
          <dgm:bulletEnabled val="1"/>
        </dgm:presLayoutVars>
      </dgm:prSet>
      <dgm:spPr/>
    </dgm:pt>
    <dgm:pt modelId="{7D42FC70-A90B-024A-A483-3B311EB15F9E}" type="pres">
      <dgm:prSet presAssocID="{3C256D18-69FD-B646-AA14-5D3636CE702D}" presName="spacer" presStyleCnt="0"/>
      <dgm:spPr/>
    </dgm:pt>
    <dgm:pt modelId="{7D00FCD9-3F81-1347-ACBC-CBF7E9858223}" type="pres">
      <dgm:prSet presAssocID="{957705C9-BD27-1B40-B0C1-6ADEB8046C5A}" presName="comp" presStyleCnt="0"/>
      <dgm:spPr/>
    </dgm:pt>
    <dgm:pt modelId="{1DB2CA7D-3F82-2B41-A2EE-0E819EC41095}" type="pres">
      <dgm:prSet presAssocID="{957705C9-BD27-1B40-B0C1-6ADEB8046C5A}" presName="box" presStyleLbl="node1" presStyleIdx="2" presStyleCnt="3"/>
      <dgm:spPr>
        <a:prstGeom prst="roundRect">
          <a:avLst>
            <a:gd name="adj" fmla="val 10000"/>
          </a:avLst>
        </a:prstGeom>
      </dgm:spPr>
    </dgm:pt>
    <dgm:pt modelId="{FD6001EE-4C84-8D45-9117-3BBEBEFA232E}" type="pres">
      <dgm:prSet presAssocID="{957705C9-BD27-1B40-B0C1-6ADEB8046C5A}" presName="img" presStyleLbl="fgImgPlace1" presStyleIdx="2" presStyleCnt="3"/>
      <dgm:spPr>
        <a:xfrm>
          <a:off x="104179" y="2396117"/>
          <a:ext cx="1135944" cy="83343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8000" b="-18000"/>
          </a:stretch>
        </a:blipFill>
      </dgm:spPr>
    </dgm:pt>
    <dgm:pt modelId="{B0D5BE34-8555-BE46-9B8B-74293F1EB90C}" type="pres">
      <dgm:prSet presAssocID="{957705C9-BD27-1B40-B0C1-6ADEB8046C5A}" presName="text" presStyleLbl="node1" presStyleIdx="2" presStyleCnt="3">
        <dgm:presLayoutVars>
          <dgm:bulletEnabled val="1"/>
        </dgm:presLayoutVars>
      </dgm:prSet>
      <dgm:spPr/>
    </dgm:pt>
  </dgm:ptLst>
  <dgm:cxnLst>
    <dgm:cxn modelId="{E7B40A08-567B-FE4D-B2BD-377DC583845A}" srcId="{7E50CAA4-DE8B-9F46-9015-62F329922961}" destId="{A8DF7387-DFE8-B34D-9B4B-C1A124BBC6D9}" srcOrd="0" destOrd="0" parTransId="{3CD5FD9E-5749-2640-B772-439D50066FB3}" sibTransId="{1D1C5D7D-17DC-464A-841F-3656B8A4AD8E}"/>
    <dgm:cxn modelId="{BD668A0C-45D9-C74F-B645-A05213D6FF89}" srcId="{957705C9-BD27-1B40-B0C1-6ADEB8046C5A}" destId="{6A5C36DC-42A6-944D-8643-A1420CA4FC55}" srcOrd="2" destOrd="0" parTransId="{7E93275E-625B-ED4F-8A9E-36D496403F5E}" sibTransId="{B6C99606-647B-DD44-B9B8-2B9B9BC5333D}"/>
    <dgm:cxn modelId="{C6A41E10-1C30-484C-B1C5-E95BD2AAAE6B}" srcId="{7E50CAA4-DE8B-9F46-9015-62F329922961}" destId="{957705C9-BD27-1B40-B0C1-6ADEB8046C5A}" srcOrd="2" destOrd="0" parTransId="{A0E75067-063A-AF4B-9B1C-6FA1F81D22EF}" sibTransId="{9FDA861A-3E09-144F-B61B-7D91753A3671}"/>
    <dgm:cxn modelId="{A5957B26-FC34-F246-886B-98D25073FA1D}" type="presOf" srcId="{AE20E559-C146-6442-8314-8227924FE168}" destId="{B0D5BE34-8555-BE46-9B8B-74293F1EB90C}" srcOrd="1" destOrd="1" presId="urn:microsoft.com/office/officeart/2005/8/layout/vList4"/>
    <dgm:cxn modelId="{C6157C29-FF8F-F642-847D-0171463BE105}" type="presOf" srcId="{957705C9-BD27-1B40-B0C1-6ADEB8046C5A}" destId="{B0D5BE34-8555-BE46-9B8B-74293F1EB90C}" srcOrd="1" destOrd="0" presId="urn:microsoft.com/office/officeart/2005/8/layout/vList4"/>
    <dgm:cxn modelId="{020CE12F-9520-634B-B628-24F3B53F2DED}" type="presOf" srcId="{B6FDD6E7-BCEB-324D-9350-4B6EB6650A47}" destId="{A2D45806-0084-7D48-B726-7188A2FA220A}" srcOrd="1" destOrd="0" presId="urn:microsoft.com/office/officeart/2005/8/layout/vList4"/>
    <dgm:cxn modelId="{E9962334-05B7-9E42-B81E-B74EAC118EC5}" srcId="{957705C9-BD27-1B40-B0C1-6ADEB8046C5A}" destId="{522EE42F-CA58-9040-9C7D-296378017C2E}" srcOrd="1" destOrd="0" parTransId="{7ACF6816-7CC1-D84D-B1EC-28E7CA100977}" sibTransId="{F6669551-379F-484D-8526-868B7774E829}"/>
    <dgm:cxn modelId="{811A3A37-379D-3847-801A-1E053F6768DE}" type="presOf" srcId="{6A5C36DC-42A6-944D-8643-A1420CA4FC55}" destId="{B0D5BE34-8555-BE46-9B8B-74293F1EB90C}" srcOrd="1" destOrd="3" presId="urn:microsoft.com/office/officeart/2005/8/layout/vList4"/>
    <dgm:cxn modelId="{0FFFFB3A-785E-C44C-B45B-CBD56F0461C3}" type="presOf" srcId="{A8DF7387-DFE8-B34D-9B4B-C1A124BBC6D9}" destId="{BB79AA4F-001B-1046-B840-F12B518DFE0D}" srcOrd="1" destOrd="0" presId="urn:microsoft.com/office/officeart/2005/8/layout/vList4"/>
    <dgm:cxn modelId="{ED00764D-F4B2-2843-A7E3-5EBADA59DFA1}" type="presOf" srcId="{12067907-1948-EF4A-944B-6014754AF259}" destId="{BB79AA4F-001B-1046-B840-F12B518DFE0D}" srcOrd="1" destOrd="1" presId="urn:microsoft.com/office/officeart/2005/8/layout/vList4"/>
    <dgm:cxn modelId="{B21E8852-929D-1D47-9035-63544D8CE057}" type="presOf" srcId="{8D450B6F-8D48-6A42-B5F3-F3C0677E3D23}" destId="{344BF505-4812-0F41-9456-17942049BEDE}" srcOrd="0" destOrd="2" presId="urn:microsoft.com/office/officeart/2005/8/layout/vList4"/>
    <dgm:cxn modelId="{9C1A6255-C84E-BE48-911C-C198F751CF05}" type="presOf" srcId="{B6FDD6E7-BCEB-324D-9350-4B6EB6650A47}" destId="{344BF505-4812-0F41-9456-17942049BEDE}" srcOrd="0" destOrd="0" presId="urn:microsoft.com/office/officeart/2005/8/layout/vList4"/>
    <dgm:cxn modelId="{01791761-EEF8-134F-9FA6-8F9201DDD862}" type="presOf" srcId="{522EE42F-CA58-9040-9C7D-296378017C2E}" destId="{1DB2CA7D-3F82-2B41-A2EE-0E819EC41095}" srcOrd="0" destOrd="2" presId="urn:microsoft.com/office/officeart/2005/8/layout/vList4"/>
    <dgm:cxn modelId="{815E9262-B7F4-B44B-A0A0-258708F6B153}" type="presOf" srcId="{957705C9-BD27-1B40-B0C1-6ADEB8046C5A}" destId="{1DB2CA7D-3F82-2B41-A2EE-0E819EC41095}" srcOrd="0" destOrd="0" presId="urn:microsoft.com/office/officeart/2005/8/layout/vList4"/>
    <dgm:cxn modelId="{B8B0F56B-4F2B-2044-B20B-0E47E3DF67CE}" type="presOf" srcId="{12067907-1948-EF4A-944B-6014754AF259}" destId="{B682601E-1DC4-1A4F-99FA-044C4F6B6360}" srcOrd="0" destOrd="1" presId="urn:microsoft.com/office/officeart/2005/8/layout/vList4"/>
    <dgm:cxn modelId="{97E86F6E-AC72-4A4B-A74A-AA95A73FD19A}" srcId="{A8DF7387-DFE8-B34D-9B4B-C1A124BBC6D9}" destId="{515ADD3C-46DB-F949-BC78-41319E56B660}" srcOrd="1" destOrd="0" parTransId="{3D2CA2E9-09AC-0B4A-B295-39B44FA25148}" sibTransId="{3FDFD838-9683-D14C-8497-A6B5A31A6FEC}"/>
    <dgm:cxn modelId="{1E0AB675-AB51-714B-B486-B9053C2B339E}" type="presOf" srcId="{A8DF7387-DFE8-B34D-9B4B-C1A124BBC6D9}" destId="{B682601E-1DC4-1A4F-99FA-044C4F6B6360}" srcOrd="0" destOrd="0" presId="urn:microsoft.com/office/officeart/2005/8/layout/vList4"/>
    <dgm:cxn modelId="{4482AA85-7C11-EF4E-83CD-05B86428E564}" srcId="{957705C9-BD27-1B40-B0C1-6ADEB8046C5A}" destId="{AE20E559-C146-6442-8314-8227924FE168}" srcOrd="0" destOrd="0" parTransId="{E2BA7FD3-D875-4340-A68F-D13794C2D798}" sibTransId="{97B45F90-2463-C045-81ED-C7D32DBD1B83}"/>
    <dgm:cxn modelId="{79C7868D-EF69-5840-B43A-5EA686D29F50}" type="presOf" srcId="{10D1F151-2E38-EB49-A734-236B631578D5}" destId="{344BF505-4812-0F41-9456-17942049BEDE}" srcOrd="0" destOrd="1" presId="urn:microsoft.com/office/officeart/2005/8/layout/vList4"/>
    <dgm:cxn modelId="{522C5E8E-7C67-A942-9744-E970203BE172}" type="presOf" srcId="{522EE42F-CA58-9040-9C7D-296378017C2E}" destId="{B0D5BE34-8555-BE46-9B8B-74293F1EB90C}" srcOrd="1" destOrd="2" presId="urn:microsoft.com/office/officeart/2005/8/layout/vList4"/>
    <dgm:cxn modelId="{6C2E9196-9358-BB40-B147-94D6314503D9}" type="presOf" srcId="{AE20E559-C146-6442-8314-8227924FE168}" destId="{1DB2CA7D-3F82-2B41-A2EE-0E819EC41095}" srcOrd="0" destOrd="1" presId="urn:microsoft.com/office/officeart/2005/8/layout/vList4"/>
    <dgm:cxn modelId="{8F8C4E9A-FB7E-5A40-9081-51D2F660EEA8}" type="presOf" srcId="{8D450B6F-8D48-6A42-B5F3-F3C0677E3D23}" destId="{A2D45806-0084-7D48-B726-7188A2FA220A}" srcOrd="1" destOrd="2" presId="urn:microsoft.com/office/officeart/2005/8/layout/vList4"/>
    <dgm:cxn modelId="{5588F7AE-AA1E-F844-BA9F-5E60430DB1DB}" type="presOf" srcId="{10D1F151-2E38-EB49-A734-236B631578D5}" destId="{A2D45806-0084-7D48-B726-7188A2FA220A}" srcOrd="1" destOrd="1" presId="urn:microsoft.com/office/officeart/2005/8/layout/vList4"/>
    <dgm:cxn modelId="{F65E14B3-9ABD-3A4F-BDEC-4AFB3075B12B}" type="presOf" srcId="{6A5C36DC-42A6-944D-8643-A1420CA4FC55}" destId="{1DB2CA7D-3F82-2B41-A2EE-0E819EC41095}" srcOrd="0" destOrd="3" presId="urn:microsoft.com/office/officeart/2005/8/layout/vList4"/>
    <dgm:cxn modelId="{6B8953B8-5F8B-9940-8AF2-B5E086499ED5}" srcId="{7E50CAA4-DE8B-9F46-9015-62F329922961}" destId="{B6FDD6E7-BCEB-324D-9350-4B6EB6650A47}" srcOrd="1" destOrd="0" parTransId="{59B0DB32-85F8-A74F-B70E-0F203CEF50A8}" sibTransId="{3C256D18-69FD-B646-AA14-5D3636CE702D}"/>
    <dgm:cxn modelId="{A72B0BC5-ABEF-7B4D-BA36-727B842CDBD0}" srcId="{A8DF7387-DFE8-B34D-9B4B-C1A124BBC6D9}" destId="{12067907-1948-EF4A-944B-6014754AF259}" srcOrd="0" destOrd="0" parTransId="{28833B41-6334-754B-98C2-B841FC27241C}" sibTransId="{D29A6A66-7C34-9243-8F0C-2142C004C1DE}"/>
    <dgm:cxn modelId="{65915AC8-B034-5445-9A27-6DD804E353E2}" type="presOf" srcId="{515ADD3C-46DB-F949-BC78-41319E56B660}" destId="{B682601E-1DC4-1A4F-99FA-044C4F6B6360}" srcOrd="0" destOrd="2" presId="urn:microsoft.com/office/officeart/2005/8/layout/vList4"/>
    <dgm:cxn modelId="{FD7F6EDB-604A-8D4D-B250-A283B527A7E9}" srcId="{B6FDD6E7-BCEB-324D-9350-4B6EB6650A47}" destId="{10D1F151-2E38-EB49-A734-236B631578D5}" srcOrd="0" destOrd="0" parTransId="{A13EB22D-78A5-8145-83CB-EEE2150A579A}" sibTransId="{7C4D72D7-2D24-824F-8B2F-83A69D325F1E}"/>
    <dgm:cxn modelId="{08AE9EE4-2F91-414A-9914-34ABF0FBB91D}" type="presOf" srcId="{7E50CAA4-DE8B-9F46-9015-62F329922961}" destId="{44D03EB0-406D-F04C-88B0-8CDB2BABAA5B}" srcOrd="0" destOrd="0" presId="urn:microsoft.com/office/officeart/2005/8/layout/vList4"/>
    <dgm:cxn modelId="{141FB6EE-3D0C-D041-8826-71E36AB0837C}" type="presOf" srcId="{515ADD3C-46DB-F949-BC78-41319E56B660}" destId="{BB79AA4F-001B-1046-B840-F12B518DFE0D}" srcOrd="1" destOrd="2" presId="urn:microsoft.com/office/officeart/2005/8/layout/vList4"/>
    <dgm:cxn modelId="{2FA35DF8-B06A-D14A-93BA-40086AF7BEAB}" srcId="{B6FDD6E7-BCEB-324D-9350-4B6EB6650A47}" destId="{8D450B6F-8D48-6A42-B5F3-F3C0677E3D23}" srcOrd="1" destOrd="0" parTransId="{EBB85E9A-14B3-6D48-B892-58678E87B92C}" sibTransId="{327400F3-3EDB-554A-8563-DB3FFEFB7193}"/>
    <dgm:cxn modelId="{E64442F0-B6BE-804C-B669-38630078AF79}" type="presParOf" srcId="{44D03EB0-406D-F04C-88B0-8CDB2BABAA5B}" destId="{AA2E42D5-ACBF-2542-87CD-98357D7905D1}" srcOrd="0" destOrd="0" presId="urn:microsoft.com/office/officeart/2005/8/layout/vList4"/>
    <dgm:cxn modelId="{92CBD6BF-9A4D-4349-8498-E133D097A614}" type="presParOf" srcId="{AA2E42D5-ACBF-2542-87CD-98357D7905D1}" destId="{B682601E-1DC4-1A4F-99FA-044C4F6B6360}" srcOrd="0" destOrd="0" presId="urn:microsoft.com/office/officeart/2005/8/layout/vList4"/>
    <dgm:cxn modelId="{82060499-0F0B-C84A-9FD7-F3717626437F}" type="presParOf" srcId="{AA2E42D5-ACBF-2542-87CD-98357D7905D1}" destId="{AFD3FE72-6C06-6744-B146-7F9FA90A5499}" srcOrd="1" destOrd="0" presId="urn:microsoft.com/office/officeart/2005/8/layout/vList4"/>
    <dgm:cxn modelId="{3AE7BA2B-5DC4-014F-88EE-97CFEC3C3383}" type="presParOf" srcId="{AA2E42D5-ACBF-2542-87CD-98357D7905D1}" destId="{BB79AA4F-001B-1046-B840-F12B518DFE0D}" srcOrd="2" destOrd="0" presId="urn:microsoft.com/office/officeart/2005/8/layout/vList4"/>
    <dgm:cxn modelId="{B30D7618-1480-4D4D-99F3-9C10A70273CD}" type="presParOf" srcId="{44D03EB0-406D-F04C-88B0-8CDB2BABAA5B}" destId="{AEA2A1BB-4B41-974E-A77F-5C6D25E8789C}" srcOrd="1" destOrd="0" presId="urn:microsoft.com/office/officeart/2005/8/layout/vList4"/>
    <dgm:cxn modelId="{189EFB06-BF42-204C-91B9-D8873F83E4FD}" type="presParOf" srcId="{44D03EB0-406D-F04C-88B0-8CDB2BABAA5B}" destId="{40A0CEC0-889B-8B48-B554-7A74CC5F8995}" srcOrd="2" destOrd="0" presId="urn:microsoft.com/office/officeart/2005/8/layout/vList4"/>
    <dgm:cxn modelId="{DBD50174-C737-7E41-B958-B8EE9B7F4208}" type="presParOf" srcId="{40A0CEC0-889B-8B48-B554-7A74CC5F8995}" destId="{344BF505-4812-0F41-9456-17942049BEDE}" srcOrd="0" destOrd="0" presId="urn:microsoft.com/office/officeart/2005/8/layout/vList4"/>
    <dgm:cxn modelId="{F9DAA557-19E5-0B4D-9D02-7C85A8567B4D}" type="presParOf" srcId="{40A0CEC0-889B-8B48-B554-7A74CC5F8995}" destId="{250A1E37-9B1C-1F48-B3BC-788A8541930B}" srcOrd="1" destOrd="0" presId="urn:microsoft.com/office/officeart/2005/8/layout/vList4"/>
    <dgm:cxn modelId="{E9850368-E402-0645-97AA-7175120A9DF4}" type="presParOf" srcId="{40A0CEC0-889B-8B48-B554-7A74CC5F8995}" destId="{A2D45806-0084-7D48-B726-7188A2FA220A}" srcOrd="2" destOrd="0" presId="urn:microsoft.com/office/officeart/2005/8/layout/vList4"/>
    <dgm:cxn modelId="{3983CC77-5E0E-6943-9342-89E9B0FB0C3D}" type="presParOf" srcId="{44D03EB0-406D-F04C-88B0-8CDB2BABAA5B}" destId="{7D42FC70-A90B-024A-A483-3B311EB15F9E}" srcOrd="3" destOrd="0" presId="urn:microsoft.com/office/officeart/2005/8/layout/vList4"/>
    <dgm:cxn modelId="{04527CCD-3662-F645-B1F7-9E729BD3B349}" type="presParOf" srcId="{44D03EB0-406D-F04C-88B0-8CDB2BABAA5B}" destId="{7D00FCD9-3F81-1347-ACBC-CBF7E9858223}" srcOrd="4" destOrd="0" presId="urn:microsoft.com/office/officeart/2005/8/layout/vList4"/>
    <dgm:cxn modelId="{213E2E9F-0033-1E42-BC0B-A68FE53EA441}" type="presParOf" srcId="{7D00FCD9-3F81-1347-ACBC-CBF7E9858223}" destId="{1DB2CA7D-3F82-2B41-A2EE-0E819EC41095}" srcOrd="0" destOrd="0" presId="urn:microsoft.com/office/officeart/2005/8/layout/vList4"/>
    <dgm:cxn modelId="{3FF6138B-0E12-3241-BC0E-5FBA7115CF2B}" type="presParOf" srcId="{7D00FCD9-3F81-1347-ACBC-CBF7E9858223}" destId="{FD6001EE-4C84-8D45-9117-3BBEBEFA232E}" srcOrd="1" destOrd="0" presId="urn:microsoft.com/office/officeart/2005/8/layout/vList4"/>
    <dgm:cxn modelId="{E9543989-D830-724D-872F-262CBB39C0A2}" type="presParOf" srcId="{7D00FCD9-3F81-1347-ACBC-CBF7E9858223}" destId="{B0D5BE34-8555-BE46-9B8B-74293F1EB90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08B49E5-6145-1B4F-B721-11F99B21F6AF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4D1A28C-D209-DD40-A9BD-FEC6675E827D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Smart Skill Investment</a:t>
          </a:r>
        </a:p>
      </dgm:t>
    </dgm:pt>
    <dgm:pt modelId="{4C422837-27C6-5049-ACFE-9ADDDF0D165B}" type="parTrans" cxnId="{AC73AA03-02EE-374D-8542-626BCCABA6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06068B-DC85-974D-BC47-89D7B1F3B2E7}" type="sibTrans" cxnId="{AC73AA03-02EE-374D-8542-626BCCABA6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18EF92-0BBD-394B-871A-F93CB78F8166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Target skills with the highest market value</a:t>
          </a:r>
        </a:p>
      </dgm:t>
    </dgm:pt>
    <dgm:pt modelId="{2A1EDAF4-5F64-754A-A854-0CC9011AD011}" type="parTrans" cxnId="{996E42BC-EEF5-204F-B166-598EC1F2A5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B43142-FBEB-4443-A767-DDA12E2C1BF5}" type="sibTrans" cxnId="{996E42BC-EEF5-204F-B166-598EC1F2A5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326454-CA02-9B48-B206-C247D3F245CD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Calculate potential ROI for training</a:t>
          </a:r>
        </a:p>
      </dgm:t>
    </dgm:pt>
    <dgm:pt modelId="{4897BAD9-95D2-0F4D-BBC0-B21877858696}" type="parTrans" cxnId="{034F61AC-103B-C441-9899-E2779F328BF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7199A2-46F1-EE4D-A381-081549DE5B5B}" type="sibTrans" cxnId="{034F61AC-103B-C441-9899-E2779F328BF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BAEB4C-DB38-0849-AA14-8B460B8C4709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Strategic Certification Planning</a:t>
          </a:r>
        </a:p>
      </dgm:t>
    </dgm:pt>
    <dgm:pt modelId="{8D4A2218-EEE8-B44E-9D11-52467D35A463}" type="parTrans" cxnId="{83A9CFCB-C093-744C-A4E7-78B53FC8B12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438A97-A418-FB44-AD60-B3BD245A0470}" type="sibTrans" cxnId="{83A9CFCB-C093-744C-A4E7-78B53FC8B12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80FE5A-DAE9-124D-B40C-9BD5FDD3BC66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Evaluate certification costs against potential salary increases</a:t>
          </a:r>
        </a:p>
      </dgm:t>
    </dgm:pt>
    <dgm:pt modelId="{342552AE-BA48-6945-8DE8-43F337D9767E}" type="parTrans" cxnId="{644C7577-EEE9-8441-9F04-0A6D41CA5D1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E9040A-F963-1840-BCEF-44F7CB1FB3DE}" type="sibTrans" cxnId="{644C7577-EEE9-8441-9F04-0A6D41CA5D1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3706B5-284B-CB46-95E2-BAC05E094D34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Data-driven decisions about professional development</a:t>
          </a:r>
        </a:p>
      </dgm:t>
    </dgm:pt>
    <dgm:pt modelId="{12138971-42B4-2447-B5BF-971C4B36609C}" type="parTrans" cxnId="{F3645C6D-3752-2C44-A18F-1853F3C994F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15A088-8615-974D-BE79-52E870A94071}" type="sibTrans" cxnId="{F3645C6D-3752-2C44-A18F-1853F3C994F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393533-783A-964D-AF49-A79AA01772C2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Policy &amp; Workforce Development</a:t>
          </a:r>
        </a:p>
      </dgm:t>
    </dgm:pt>
    <dgm:pt modelId="{2CD3FCB7-BFA4-C240-B227-2E53AA3CFF56}" type="parTrans" cxnId="{460BEAB1-60B6-2845-95F4-3985A51B1FB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5A91BF-3271-5746-8D9B-ECAE20638AA3}" type="sibTrans" cxnId="{460BEAB1-60B6-2845-95F4-3985A51B1FB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31ED3-07CE-A141-8BEA-05518C908F7A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Government reskilling initiatives</a:t>
          </a:r>
        </a:p>
      </dgm:t>
    </dgm:pt>
    <dgm:pt modelId="{7D0DF8A3-DA36-4645-9FE9-993619B925AF}" type="parTrans" cxnId="{887AA4BC-72D6-B44C-9C17-16C3FE1E08D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071F97-BFA5-F14B-AEAA-DE882F097F0A}" type="sibTrans" cxnId="{887AA4BC-72D6-B44C-9C17-16C3FE1E08D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E028B1-5654-FB4B-A788-0578C8BE9F38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Align training programs with market needs</a:t>
          </a:r>
        </a:p>
      </dgm:t>
    </dgm:pt>
    <dgm:pt modelId="{2459A7B7-18B8-874D-8E89-8CAFD9C5C82C}" type="parTrans" cxnId="{44C85E58-93A8-5A42-99AB-68CE4CCA778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089095-5096-BA4F-9A18-DECF9DD9E029}" type="sibTrans" cxnId="{44C85E58-93A8-5A42-99AB-68CE4CCA778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015DAE9-21D3-DE49-8463-E1DC69388342}" type="pres">
      <dgm:prSet presAssocID="{008B49E5-6145-1B4F-B721-11F99B21F6AF}" presName="linear" presStyleCnt="0">
        <dgm:presLayoutVars>
          <dgm:dir/>
          <dgm:animLvl val="lvl"/>
          <dgm:resizeHandles val="exact"/>
        </dgm:presLayoutVars>
      </dgm:prSet>
      <dgm:spPr/>
    </dgm:pt>
    <dgm:pt modelId="{B1F4B15C-DBC4-364E-816E-875A7C8B6249}" type="pres">
      <dgm:prSet presAssocID="{D4D1A28C-D209-DD40-A9BD-FEC6675E827D}" presName="parentLin" presStyleCnt="0"/>
      <dgm:spPr/>
    </dgm:pt>
    <dgm:pt modelId="{E60A3849-0C86-A646-903A-160FF81153CC}" type="pres">
      <dgm:prSet presAssocID="{D4D1A28C-D209-DD40-A9BD-FEC6675E827D}" presName="parentLeftMargin" presStyleLbl="node1" presStyleIdx="0" presStyleCnt="3"/>
      <dgm:spPr/>
    </dgm:pt>
    <dgm:pt modelId="{CE83D963-07C9-0346-9282-F7757A5A9997}" type="pres">
      <dgm:prSet presAssocID="{D4D1A28C-D209-DD40-A9BD-FEC6675E827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EDAB2D7-ECB9-D94B-8330-51D16BCA3BDC}" type="pres">
      <dgm:prSet presAssocID="{D4D1A28C-D209-DD40-A9BD-FEC6675E827D}" presName="negativeSpace" presStyleCnt="0"/>
      <dgm:spPr/>
    </dgm:pt>
    <dgm:pt modelId="{89AFDDD6-6298-7146-82A4-7BB7C4D1C069}" type="pres">
      <dgm:prSet presAssocID="{D4D1A28C-D209-DD40-A9BD-FEC6675E827D}" presName="childText" presStyleLbl="conFgAcc1" presStyleIdx="0" presStyleCnt="3">
        <dgm:presLayoutVars>
          <dgm:bulletEnabled val="1"/>
        </dgm:presLayoutVars>
      </dgm:prSet>
      <dgm:spPr/>
    </dgm:pt>
    <dgm:pt modelId="{58CC8564-03F6-FF40-AD6E-AA8259A03FA8}" type="pres">
      <dgm:prSet presAssocID="{8806068B-DC85-974D-BC47-89D7B1F3B2E7}" presName="spaceBetweenRectangles" presStyleCnt="0"/>
      <dgm:spPr/>
    </dgm:pt>
    <dgm:pt modelId="{CED60F86-5EE6-5A46-9F22-EA1FFCB79096}" type="pres">
      <dgm:prSet presAssocID="{63BAEB4C-DB38-0849-AA14-8B460B8C4709}" presName="parentLin" presStyleCnt="0"/>
      <dgm:spPr/>
    </dgm:pt>
    <dgm:pt modelId="{981662F3-CFF5-3943-8824-CA63721F04CA}" type="pres">
      <dgm:prSet presAssocID="{63BAEB4C-DB38-0849-AA14-8B460B8C4709}" presName="parentLeftMargin" presStyleLbl="node1" presStyleIdx="0" presStyleCnt="3"/>
      <dgm:spPr/>
    </dgm:pt>
    <dgm:pt modelId="{6A6CBAF0-8E5A-2042-AFCA-873DBE5B264B}" type="pres">
      <dgm:prSet presAssocID="{63BAEB4C-DB38-0849-AA14-8B460B8C470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7C485E-9D58-EC4E-99FA-CF95EAE4F505}" type="pres">
      <dgm:prSet presAssocID="{63BAEB4C-DB38-0849-AA14-8B460B8C4709}" presName="negativeSpace" presStyleCnt="0"/>
      <dgm:spPr/>
    </dgm:pt>
    <dgm:pt modelId="{11FF2997-B984-DE4F-8EFB-6002F854AF98}" type="pres">
      <dgm:prSet presAssocID="{63BAEB4C-DB38-0849-AA14-8B460B8C4709}" presName="childText" presStyleLbl="conFgAcc1" presStyleIdx="1" presStyleCnt="3">
        <dgm:presLayoutVars>
          <dgm:bulletEnabled val="1"/>
        </dgm:presLayoutVars>
      </dgm:prSet>
      <dgm:spPr/>
    </dgm:pt>
    <dgm:pt modelId="{CAC2A067-0807-D74F-86D6-A73DD5F67633}" type="pres">
      <dgm:prSet presAssocID="{73438A97-A418-FB44-AD60-B3BD245A0470}" presName="spaceBetweenRectangles" presStyleCnt="0"/>
      <dgm:spPr/>
    </dgm:pt>
    <dgm:pt modelId="{AD2FEFA4-FE4C-3048-BCC3-B40AD4D6ED56}" type="pres">
      <dgm:prSet presAssocID="{D3393533-783A-964D-AF49-A79AA01772C2}" presName="parentLin" presStyleCnt="0"/>
      <dgm:spPr/>
    </dgm:pt>
    <dgm:pt modelId="{3A7CC27C-34B1-914E-888B-0154D56A6790}" type="pres">
      <dgm:prSet presAssocID="{D3393533-783A-964D-AF49-A79AA01772C2}" presName="parentLeftMargin" presStyleLbl="node1" presStyleIdx="1" presStyleCnt="3"/>
      <dgm:spPr/>
    </dgm:pt>
    <dgm:pt modelId="{4DFD5193-EFCB-0D4C-9D33-B152246C5A4B}" type="pres">
      <dgm:prSet presAssocID="{D3393533-783A-964D-AF49-A79AA01772C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F5483CD-1E85-4643-9D35-49FD03786181}" type="pres">
      <dgm:prSet presAssocID="{D3393533-783A-964D-AF49-A79AA01772C2}" presName="negativeSpace" presStyleCnt="0"/>
      <dgm:spPr/>
    </dgm:pt>
    <dgm:pt modelId="{44DF5CF4-D5EB-904E-AA48-57CB7CE461A2}" type="pres">
      <dgm:prSet presAssocID="{D3393533-783A-964D-AF49-A79AA01772C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C73AA03-02EE-374D-8542-626BCCABA65B}" srcId="{008B49E5-6145-1B4F-B721-11F99B21F6AF}" destId="{D4D1A28C-D209-DD40-A9BD-FEC6675E827D}" srcOrd="0" destOrd="0" parTransId="{4C422837-27C6-5049-ACFE-9ADDDF0D165B}" sibTransId="{8806068B-DC85-974D-BC47-89D7B1F3B2E7}"/>
    <dgm:cxn modelId="{195B2A06-F95F-DE4B-A37A-CE1DD55EC857}" type="presOf" srcId="{4518EF92-0BBD-394B-871A-F93CB78F8166}" destId="{89AFDDD6-6298-7146-82A4-7BB7C4D1C069}" srcOrd="0" destOrd="0" presId="urn:microsoft.com/office/officeart/2005/8/layout/list1"/>
    <dgm:cxn modelId="{57033D13-D6D7-F644-81FD-CF5B8A4851EB}" type="presOf" srcId="{18326454-CA02-9B48-B206-C247D3F245CD}" destId="{89AFDDD6-6298-7146-82A4-7BB7C4D1C069}" srcOrd="0" destOrd="1" presId="urn:microsoft.com/office/officeart/2005/8/layout/list1"/>
    <dgm:cxn modelId="{A4A7B425-6A8E-2A4A-AA6D-4BED510FF5FC}" type="presOf" srcId="{D4D1A28C-D209-DD40-A9BD-FEC6675E827D}" destId="{E60A3849-0C86-A646-903A-160FF81153CC}" srcOrd="0" destOrd="0" presId="urn:microsoft.com/office/officeart/2005/8/layout/list1"/>
    <dgm:cxn modelId="{85A2A541-755B-B343-9159-409794EC0F23}" type="presOf" srcId="{008B49E5-6145-1B4F-B721-11F99B21F6AF}" destId="{1015DAE9-21D3-DE49-8463-E1DC69388342}" srcOrd="0" destOrd="0" presId="urn:microsoft.com/office/officeart/2005/8/layout/list1"/>
    <dgm:cxn modelId="{AB171C50-FF8B-E244-98EB-902FFCF825B3}" type="presOf" srcId="{63BAEB4C-DB38-0849-AA14-8B460B8C4709}" destId="{981662F3-CFF5-3943-8824-CA63721F04CA}" srcOrd="0" destOrd="0" presId="urn:microsoft.com/office/officeart/2005/8/layout/list1"/>
    <dgm:cxn modelId="{E4A6C053-6FF7-E842-A9ED-A1BC79494059}" type="presOf" srcId="{D3393533-783A-964D-AF49-A79AA01772C2}" destId="{4DFD5193-EFCB-0D4C-9D33-B152246C5A4B}" srcOrd="1" destOrd="0" presId="urn:microsoft.com/office/officeart/2005/8/layout/list1"/>
    <dgm:cxn modelId="{44C85E58-93A8-5A42-99AB-68CE4CCA7784}" srcId="{D3393533-783A-964D-AF49-A79AA01772C2}" destId="{E6E028B1-5654-FB4B-A788-0578C8BE9F38}" srcOrd="1" destOrd="0" parTransId="{2459A7B7-18B8-874D-8E89-8CAFD9C5C82C}" sibTransId="{D4089095-5096-BA4F-9A18-DECF9DD9E029}"/>
    <dgm:cxn modelId="{AA43225E-1AE2-DC4A-A3D3-50158DE2A86A}" type="presOf" srcId="{E6E028B1-5654-FB4B-A788-0578C8BE9F38}" destId="{44DF5CF4-D5EB-904E-AA48-57CB7CE461A2}" srcOrd="0" destOrd="1" presId="urn:microsoft.com/office/officeart/2005/8/layout/list1"/>
    <dgm:cxn modelId="{F3645C6D-3752-2C44-A18F-1853F3C994F7}" srcId="{63BAEB4C-DB38-0849-AA14-8B460B8C4709}" destId="{8B3706B5-284B-CB46-95E2-BAC05E094D34}" srcOrd="1" destOrd="0" parTransId="{12138971-42B4-2447-B5BF-971C4B36609C}" sibTransId="{9115A088-8615-974D-BE79-52E870A94071}"/>
    <dgm:cxn modelId="{644C7577-EEE9-8441-9F04-0A6D41CA5D1B}" srcId="{63BAEB4C-DB38-0849-AA14-8B460B8C4709}" destId="{8380FE5A-DAE9-124D-B40C-9BD5FDD3BC66}" srcOrd="0" destOrd="0" parTransId="{342552AE-BA48-6945-8DE8-43F337D9767E}" sibTransId="{33E9040A-F963-1840-BCEF-44F7CB1FB3DE}"/>
    <dgm:cxn modelId="{FE49857A-D2A8-2540-927C-AAEB266C2E35}" type="presOf" srcId="{63BAEB4C-DB38-0849-AA14-8B460B8C4709}" destId="{6A6CBAF0-8E5A-2042-AFCA-873DBE5B264B}" srcOrd="1" destOrd="0" presId="urn:microsoft.com/office/officeart/2005/8/layout/list1"/>
    <dgm:cxn modelId="{E3E1508F-37CA-484D-AF10-94A6D164C57E}" type="presOf" srcId="{D4D1A28C-D209-DD40-A9BD-FEC6675E827D}" destId="{CE83D963-07C9-0346-9282-F7757A5A9997}" srcOrd="1" destOrd="0" presId="urn:microsoft.com/office/officeart/2005/8/layout/list1"/>
    <dgm:cxn modelId="{27D0EB9A-36FC-2B42-9A98-B4E8922F398B}" type="presOf" srcId="{D3393533-783A-964D-AF49-A79AA01772C2}" destId="{3A7CC27C-34B1-914E-888B-0154D56A6790}" srcOrd="0" destOrd="0" presId="urn:microsoft.com/office/officeart/2005/8/layout/list1"/>
    <dgm:cxn modelId="{034F61AC-103B-C441-9899-E2779F328BF5}" srcId="{D4D1A28C-D209-DD40-A9BD-FEC6675E827D}" destId="{18326454-CA02-9B48-B206-C247D3F245CD}" srcOrd="1" destOrd="0" parTransId="{4897BAD9-95D2-0F4D-BBC0-B21877858696}" sibTransId="{3E7199A2-46F1-EE4D-A381-081549DE5B5B}"/>
    <dgm:cxn modelId="{460BEAB1-60B6-2845-95F4-3985A51B1FB7}" srcId="{008B49E5-6145-1B4F-B721-11F99B21F6AF}" destId="{D3393533-783A-964D-AF49-A79AA01772C2}" srcOrd="2" destOrd="0" parTransId="{2CD3FCB7-BFA4-C240-B227-2E53AA3CFF56}" sibTransId="{365A91BF-3271-5746-8D9B-ECAE20638AA3}"/>
    <dgm:cxn modelId="{996E42BC-EEF5-204F-B166-598EC1F2A55B}" srcId="{D4D1A28C-D209-DD40-A9BD-FEC6675E827D}" destId="{4518EF92-0BBD-394B-871A-F93CB78F8166}" srcOrd="0" destOrd="0" parTransId="{2A1EDAF4-5F64-754A-A854-0CC9011AD011}" sibTransId="{76B43142-FBEB-4443-A767-DDA12E2C1BF5}"/>
    <dgm:cxn modelId="{887AA4BC-72D6-B44C-9C17-16C3FE1E08D6}" srcId="{D3393533-783A-964D-AF49-A79AA01772C2}" destId="{86D31ED3-07CE-A141-8BEA-05518C908F7A}" srcOrd="0" destOrd="0" parTransId="{7D0DF8A3-DA36-4645-9FE9-993619B925AF}" sibTransId="{76071F97-BFA5-F14B-AEAA-DE882F097F0A}"/>
    <dgm:cxn modelId="{9BB320C3-DDC6-F648-9755-525397D54B34}" type="presOf" srcId="{8380FE5A-DAE9-124D-B40C-9BD5FDD3BC66}" destId="{11FF2997-B984-DE4F-8EFB-6002F854AF98}" srcOrd="0" destOrd="0" presId="urn:microsoft.com/office/officeart/2005/8/layout/list1"/>
    <dgm:cxn modelId="{83A9CFCB-C093-744C-A4E7-78B53FC8B127}" srcId="{008B49E5-6145-1B4F-B721-11F99B21F6AF}" destId="{63BAEB4C-DB38-0849-AA14-8B460B8C4709}" srcOrd="1" destOrd="0" parTransId="{8D4A2218-EEE8-B44E-9D11-52467D35A463}" sibTransId="{73438A97-A418-FB44-AD60-B3BD245A0470}"/>
    <dgm:cxn modelId="{CAE95AE1-BA41-D640-9726-68FF6A748051}" type="presOf" srcId="{8B3706B5-284B-CB46-95E2-BAC05E094D34}" destId="{11FF2997-B984-DE4F-8EFB-6002F854AF98}" srcOrd="0" destOrd="1" presId="urn:microsoft.com/office/officeart/2005/8/layout/list1"/>
    <dgm:cxn modelId="{2EB6C5F0-411E-A74E-9495-6DFD3281F5DB}" type="presOf" srcId="{86D31ED3-07CE-A141-8BEA-05518C908F7A}" destId="{44DF5CF4-D5EB-904E-AA48-57CB7CE461A2}" srcOrd="0" destOrd="0" presId="urn:microsoft.com/office/officeart/2005/8/layout/list1"/>
    <dgm:cxn modelId="{F520EEFA-9FFF-D043-8006-33FA6A41D643}" type="presParOf" srcId="{1015DAE9-21D3-DE49-8463-E1DC69388342}" destId="{B1F4B15C-DBC4-364E-816E-875A7C8B6249}" srcOrd="0" destOrd="0" presId="urn:microsoft.com/office/officeart/2005/8/layout/list1"/>
    <dgm:cxn modelId="{5A684F9D-88F0-5D4A-A6EA-75B087F74743}" type="presParOf" srcId="{B1F4B15C-DBC4-364E-816E-875A7C8B6249}" destId="{E60A3849-0C86-A646-903A-160FF81153CC}" srcOrd="0" destOrd="0" presId="urn:microsoft.com/office/officeart/2005/8/layout/list1"/>
    <dgm:cxn modelId="{F84C67AD-9FD8-4D42-B93F-CBA139D7ACF7}" type="presParOf" srcId="{B1F4B15C-DBC4-364E-816E-875A7C8B6249}" destId="{CE83D963-07C9-0346-9282-F7757A5A9997}" srcOrd="1" destOrd="0" presId="urn:microsoft.com/office/officeart/2005/8/layout/list1"/>
    <dgm:cxn modelId="{7F69708D-5826-6844-8232-DA4EF3318601}" type="presParOf" srcId="{1015DAE9-21D3-DE49-8463-E1DC69388342}" destId="{9EDAB2D7-ECB9-D94B-8330-51D16BCA3BDC}" srcOrd="1" destOrd="0" presId="urn:microsoft.com/office/officeart/2005/8/layout/list1"/>
    <dgm:cxn modelId="{5537AF25-2E15-8449-95A9-85ED533EF4C9}" type="presParOf" srcId="{1015DAE9-21D3-DE49-8463-E1DC69388342}" destId="{89AFDDD6-6298-7146-82A4-7BB7C4D1C069}" srcOrd="2" destOrd="0" presId="urn:microsoft.com/office/officeart/2005/8/layout/list1"/>
    <dgm:cxn modelId="{497CABBB-1C35-7A40-B39B-5ECE20F376EF}" type="presParOf" srcId="{1015DAE9-21D3-DE49-8463-E1DC69388342}" destId="{58CC8564-03F6-FF40-AD6E-AA8259A03FA8}" srcOrd="3" destOrd="0" presId="urn:microsoft.com/office/officeart/2005/8/layout/list1"/>
    <dgm:cxn modelId="{0129D7FA-273F-514C-B85A-4A6191471114}" type="presParOf" srcId="{1015DAE9-21D3-DE49-8463-E1DC69388342}" destId="{CED60F86-5EE6-5A46-9F22-EA1FFCB79096}" srcOrd="4" destOrd="0" presId="urn:microsoft.com/office/officeart/2005/8/layout/list1"/>
    <dgm:cxn modelId="{959F343D-E57A-AD4A-B154-35B4ABFDE5B3}" type="presParOf" srcId="{CED60F86-5EE6-5A46-9F22-EA1FFCB79096}" destId="{981662F3-CFF5-3943-8824-CA63721F04CA}" srcOrd="0" destOrd="0" presId="urn:microsoft.com/office/officeart/2005/8/layout/list1"/>
    <dgm:cxn modelId="{B0A410AD-E220-CC44-8763-979B3301F2D4}" type="presParOf" srcId="{CED60F86-5EE6-5A46-9F22-EA1FFCB79096}" destId="{6A6CBAF0-8E5A-2042-AFCA-873DBE5B264B}" srcOrd="1" destOrd="0" presId="urn:microsoft.com/office/officeart/2005/8/layout/list1"/>
    <dgm:cxn modelId="{DBD7CAA0-EF82-5147-AFB5-A9BF372F758F}" type="presParOf" srcId="{1015DAE9-21D3-DE49-8463-E1DC69388342}" destId="{067C485E-9D58-EC4E-99FA-CF95EAE4F505}" srcOrd="5" destOrd="0" presId="urn:microsoft.com/office/officeart/2005/8/layout/list1"/>
    <dgm:cxn modelId="{D965C62A-E097-444B-A031-B8D34A16C459}" type="presParOf" srcId="{1015DAE9-21D3-DE49-8463-E1DC69388342}" destId="{11FF2997-B984-DE4F-8EFB-6002F854AF98}" srcOrd="6" destOrd="0" presId="urn:microsoft.com/office/officeart/2005/8/layout/list1"/>
    <dgm:cxn modelId="{41C6F8E4-D338-4043-BE22-090700FF076C}" type="presParOf" srcId="{1015DAE9-21D3-DE49-8463-E1DC69388342}" destId="{CAC2A067-0807-D74F-86D6-A73DD5F67633}" srcOrd="7" destOrd="0" presId="urn:microsoft.com/office/officeart/2005/8/layout/list1"/>
    <dgm:cxn modelId="{411FADAC-4CB9-4243-A8BF-07BA85BE2505}" type="presParOf" srcId="{1015DAE9-21D3-DE49-8463-E1DC69388342}" destId="{AD2FEFA4-FE4C-3048-BCC3-B40AD4D6ED56}" srcOrd="8" destOrd="0" presId="urn:microsoft.com/office/officeart/2005/8/layout/list1"/>
    <dgm:cxn modelId="{530BC56F-2E00-DE47-82FE-45F892CC465C}" type="presParOf" srcId="{AD2FEFA4-FE4C-3048-BCC3-B40AD4D6ED56}" destId="{3A7CC27C-34B1-914E-888B-0154D56A6790}" srcOrd="0" destOrd="0" presId="urn:microsoft.com/office/officeart/2005/8/layout/list1"/>
    <dgm:cxn modelId="{C0CEAF16-223D-F941-A75B-17E3680C793E}" type="presParOf" srcId="{AD2FEFA4-FE4C-3048-BCC3-B40AD4D6ED56}" destId="{4DFD5193-EFCB-0D4C-9D33-B152246C5A4B}" srcOrd="1" destOrd="0" presId="urn:microsoft.com/office/officeart/2005/8/layout/list1"/>
    <dgm:cxn modelId="{3F7BAC6C-98EB-F144-B8A2-E9750D82AF88}" type="presParOf" srcId="{1015DAE9-21D3-DE49-8463-E1DC69388342}" destId="{FF5483CD-1E85-4643-9D35-49FD03786181}" srcOrd="9" destOrd="0" presId="urn:microsoft.com/office/officeart/2005/8/layout/list1"/>
    <dgm:cxn modelId="{4F57C65B-C5E7-7248-BD96-1401E9D26CB6}" type="presParOf" srcId="{1015DAE9-21D3-DE49-8463-E1DC69388342}" destId="{44DF5CF4-D5EB-904E-AA48-57CB7CE461A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141DD5-8DC5-4E1D-8956-92EA4D58B3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6AD906-C042-4583-B809-C3A7B8EA9D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Do Skills don’t exist in isolation? </a:t>
          </a:r>
          <a:endParaRPr lang="en-US"/>
        </a:p>
      </dgm:t>
    </dgm:pt>
    <dgm:pt modelId="{8113430D-20E5-45D9-8DF7-A28F19989C60}" type="parTrans" cxnId="{13556C6A-3D05-4464-86E1-99B69476AF3A}">
      <dgm:prSet/>
      <dgm:spPr/>
      <dgm:t>
        <a:bodyPr/>
        <a:lstStyle/>
        <a:p>
          <a:endParaRPr lang="en-US"/>
        </a:p>
      </dgm:t>
    </dgm:pt>
    <dgm:pt modelId="{533DD201-238D-4FC3-B923-4D3693A7EA1C}" type="sibTrans" cxnId="{13556C6A-3D05-4464-86E1-99B69476AF3A}">
      <dgm:prSet/>
      <dgm:spPr/>
      <dgm:t>
        <a:bodyPr/>
        <a:lstStyle/>
        <a:p>
          <a:endParaRPr lang="en-US"/>
        </a:p>
      </dgm:t>
    </dgm:pt>
    <dgm:pt modelId="{8188CBC1-F157-45F2-899C-C6918D8B80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People rarely use a single skill in a job.</a:t>
          </a:r>
        </a:p>
      </dgm:t>
    </dgm:pt>
    <dgm:pt modelId="{1EBA6AEB-15CB-4966-BEF2-B10429C78504}" type="parTrans" cxnId="{DEE56348-A92E-4A04-935F-26E4DF458490}">
      <dgm:prSet/>
      <dgm:spPr/>
      <dgm:t>
        <a:bodyPr/>
        <a:lstStyle/>
        <a:p>
          <a:endParaRPr lang="en-US"/>
        </a:p>
      </dgm:t>
    </dgm:pt>
    <dgm:pt modelId="{3A5C9FDA-5BA5-479A-B63D-1883DD7EEA84}" type="sibTrans" cxnId="{DEE56348-A92E-4A04-935F-26E4DF458490}">
      <dgm:prSet/>
      <dgm:spPr/>
      <dgm:t>
        <a:bodyPr/>
        <a:lstStyle/>
        <a:p>
          <a:endParaRPr lang="en-US"/>
        </a:p>
      </dgm:t>
    </dgm:pt>
    <dgm:pt modelId="{9E1D5152-D94D-4486-8CE8-092A419CA3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Therefore, the next logical step is:</a:t>
          </a:r>
          <a:br>
            <a:rPr lang="en-US"/>
          </a:br>
          <a:r>
            <a:rPr lang="en-US"/>
            <a:t>Understanding</a:t>
          </a:r>
          <a:r>
            <a:rPr lang="en-US" b="1"/>
            <a:t> Skill Complementarity</a:t>
          </a:r>
          <a:br>
            <a:rPr lang="en-US" b="1"/>
          </a:br>
          <a:r>
            <a:rPr lang="en-US" b="1"/>
            <a:t>i.e. </a:t>
          </a:r>
          <a:r>
            <a:rPr lang="en-US"/>
            <a:t>which skills, when combined, drive the highest salary growth.</a:t>
          </a:r>
          <a:br>
            <a:rPr lang="en-US"/>
          </a:br>
          <a:br>
            <a:rPr lang="en-US"/>
          </a:br>
          <a:endParaRPr lang="en-US"/>
        </a:p>
      </dgm:t>
    </dgm:pt>
    <dgm:pt modelId="{A1F733BE-CB83-438A-B579-8F054608DF1F}" type="parTrans" cxnId="{749A20F3-C2D8-4829-B902-6E2149D7F39E}">
      <dgm:prSet/>
      <dgm:spPr/>
      <dgm:t>
        <a:bodyPr/>
        <a:lstStyle/>
        <a:p>
          <a:endParaRPr lang="en-US"/>
        </a:p>
      </dgm:t>
    </dgm:pt>
    <dgm:pt modelId="{989ABF45-7CE2-4D46-AA91-D18303790E19}" type="sibTrans" cxnId="{749A20F3-C2D8-4829-B902-6E2149D7F39E}">
      <dgm:prSet/>
      <dgm:spPr/>
      <dgm:t>
        <a:bodyPr/>
        <a:lstStyle/>
        <a:p>
          <a:endParaRPr lang="en-US"/>
        </a:p>
      </dgm:t>
    </dgm:pt>
    <dgm:pt modelId="{57E2F5A8-B7C6-4332-BE3D-F1B0E0BF15BF}" type="pres">
      <dgm:prSet presAssocID="{15141DD5-8DC5-4E1D-8956-92EA4D58B389}" presName="root" presStyleCnt="0">
        <dgm:presLayoutVars>
          <dgm:dir/>
          <dgm:resizeHandles val="exact"/>
        </dgm:presLayoutVars>
      </dgm:prSet>
      <dgm:spPr/>
    </dgm:pt>
    <dgm:pt modelId="{B5DF201A-1B05-4D0F-A05C-DFD4102FD392}" type="pres">
      <dgm:prSet presAssocID="{6E6AD906-C042-4583-B809-C3A7B8EA9D39}" presName="compNode" presStyleCnt="0"/>
      <dgm:spPr/>
    </dgm:pt>
    <dgm:pt modelId="{AFD02D5C-2EF0-422F-B35D-D36AFC6ED1F5}" type="pres">
      <dgm:prSet presAssocID="{6E6AD906-C042-4583-B809-C3A7B8EA9D39}" presName="bgRect" presStyleLbl="bgShp" presStyleIdx="0" presStyleCnt="3"/>
      <dgm:spPr/>
    </dgm:pt>
    <dgm:pt modelId="{BCFB1C03-4E4C-4ECC-9319-5AE0CC724FAD}" type="pres">
      <dgm:prSet presAssocID="{6E6AD906-C042-4583-B809-C3A7B8EA9D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2677CBC2-2876-4A5A-8060-47DDB2C4193F}" type="pres">
      <dgm:prSet presAssocID="{6E6AD906-C042-4583-B809-C3A7B8EA9D39}" presName="spaceRect" presStyleCnt="0"/>
      <dgm:spPr/>
    </dgm:pt>
    <dgm:pt modelId="{FDA77BEB-D3C1-4141-ABF8-E38A22F805DF}" type="pres">
      <dgm:prSet presAssocID="{6E6AD906-C042-4583-B809-C3A7B8EA9D39}" presName="parTx" presStyleLbl="revTx" presStyleIdx="0" presStyleCnt="3">
        <dgm:presLayoutVars>
          <dgm:chMax val="0"/>
          <dgm:chPref val="0"/>
        </dgm:presLayoutVars>
      </dgm:prSet>
      <dgm:spPr/>
    </dgm:pt>
    <dgm:pt modelId="{8100C7D5-B717-483A-8F04-3CDF6B58CBDE}" type="pres">
      <dgm:prSet presAssocID="{533DD201-238D-4FC3-B923-4D3693A7EA1C}" presName="sibTrans" presStyleCnt="0"/>
      <dgm:spPr/>
    </dgm:pt>
    <dgm:pt modelId="{710E653A-6FB0-4BFA-9FE9-F2CAD5ECDFB6}" type="pres">
      <dgm:prSet presAssocID="{8188CBC1-F157-45F2-899C-C6918D8B80CD}" presName="compNode" presStyleCnt="0"/>
      <dgm:spPr/>
    </dgm:pt>
    <dgm:pt modelId="{FA3BE14A-C1EC-45B2-83BD-3ADD65483BE2}" type="pres">
      <dgm:prSet presAssocID="{8188CBC1-F157-45F2-899C-C6918D8B80CD}" presName="bgRect" presStyleLbl="bgShp" presStyleIdx="1" presStyleCnt="3"/>
      <dgm:spPr/>
    </dgm:pt>
    <dgm:pt modelId="{80C376D2-CD4A-40CC-83AD-18874A4A8DE9}" type="pres">
      <dgm:prSet presAssocID="{8188CBC1-F157-45F2-899C-C6918D8B80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wboy"/>
        </a:ext>
      </dgm:extLst>
    </dgm:pt>
    <dgm:pt modelId="{4271B0B8-98C9-48C7-8424-AA7CB5E5F655}" type="pres">
      <dgm:prSet presAssocID="{8188CBC1-F157-45F2-899C-C6918D8B80CD}" presName="spaceRect" presStyleCnt="0"/>
      <dgm:spPr/>
    </dgm:pt>
    <dgm:pt modelId="{158458B7-B24B-4DD9-9DE1-E3ECDF82F869}" type="pres">
      <dgm:prSet presAssocID="{8188CBC1-F157-45F2-899C-C6918D8B80CD}" presName="parTx" presStyleLbl="revTx" presStyleIdx="1" presStyleCnt="3">
        <dgm:presLayoutVars>
          <dgm:chMax val="0"/>
          <dgm:chPref val="0"/>
        </dgm:presLayoutVars>
      </dgm:prSet>
      <dgm:spPr/>
    </dgm:pt>
    <dgm:pt modelId="{DE0CB749-4584-4188-BA9A-ED0DDC53E6D8}" type="pres">
      <dgm:prSet presAssocID="{3A5C9FDA-5BA5-479A-B63D-1883DD7EEA84}" presName="sibTrans" presStyleCnt="0"/>
      <dgm:spPr/>
    </dgm:pt>
    <dgm:pt modelId="{3D7EC51B-323B-4637-9698-F547297AF5A9}" type="pres">
      <dgm:prSet presAssocID="{9E1D5152-D94D-4486-8CE8-092A419CA31E}" presName="compNode" presStyleCnt="0"/>
      <dgm:spPr/>
    </dgm:pt>
    <dgm:pt modelId="{AD015A1E-453B-43F3-A890-80F682DAD8FD}" type="pres">
      <dgm:prSet presAssocID="{9E1D5152-D94D-4486-8CE8-092A419CA31E}" presName="bgRect" presStyleLbl="bgShp" presStyleIdx="2" presStyleCnt="3"/>
      <dgm:spPr/>
    </dgm:pt>
    <dgm:pt modelId="{C6D23243-4BEF-467D-8A00-7271CB5A8E7A}" type="pres">
      <dgm:prSet presAssocID="{9E1D5152-D94D-4486-8CE8-092A419CA3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B20F5792-B693-44BE-93ED-B3AFADDE424C}" type="pres">
      <dgm:prSet presAssocID="{9E1D5152-D94D-4486-8CE8-092A419CA31E}" presName="spaceRect" presStyleCnt="0"/>
      <dgm:spPr/>
    </dgm:pt>
    <dgm:pt modelId="{A9327C65-FE1C-44ED-A8AA-4875E3112EA1}" type="pres">
      <dgm:prSet presAssocID="{9E1D5152-D94D-4486-8CE8-092A419CA31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D12EA03-84E7-4295-8463-278908AAB372}" type="presOf" srcId="{8188CBC1-F157-45F2-899C-C6918D8B80CD}" destId="{158458B7-B24B-4DD9-9DE1-E3ECDF82F869}" srcOrd="0" destOrd="0" presId="urn:microsoft.com/office/officeart/2018/2/layout/IconVerticalSolidList"/>
    <dgm:cxn modelId="{F12EC637-F1AF-45DC-8092-E8C089EF2386}" type="presOf" srcId="{9E1D5152-D94D-4486-8CE8-092A419CA31E}" destId="{A9327C65-FE1C-44ED-A8AA-4875E3112EA1}" srcOrd="0" destOrd="0" presId="urn:microsoft.com/office/officeart/2018/2/layout/IconVerticalSolidList"/>
    <dgm:cxn modelId="{1A8DDE3C-8F89-4F24-A236-ADDBAD46B80C}" type="presOf" srcId="{6E6AD906-C042-4583-B809-C3A7B8EA9D39}" destId="{FDA77BEB-D3C1-4141-ABF8-E38A22F805DF}" srcOrd="0" destOrd="0" presId="urn:microsoft.com/office/officeart/2018/2/layout/IconVerticalSolidList"/>
    <dgm:cxn modelId="{DEE56348-A92E-4A04-935F-26E4DF458490}" srcId="{15141DD5-8DC5-4E1D-8956-92EA4D58B389}" destId="{8188CBC1-F157-45F2-899C-C6918D8B80CD}" srcOrd="1" destOrd="0" parTransId="{1EBA6AEB-15CB-4966-BEF2-B10429C78504}" sibTransId="{3A5C9FDA-5BA5-479A-B63D-1883DD7EEA84}"/>
    <dgm:cxn modelId="{6DA77161-AB54-4408-A9AF-5BE9BBCF076B}" type="presOf" srcId="{15141DD5-8DC5-4E1D-8956-92EA4D58B389}" destId="{57E2F5A8-B7C6-4332-BE3D-F1B0E0BF15BF}" srcOrd="0" destOrd="0" presId="urn:microsoft.com/office/officeart/2018/2/layout/IconVerticalSolidList"/>
    <dgm:cxn modelId="{13556C6A-3D05-4464-86E1-99B69476AF3A}" srcId="{15141DD5-8DC5-4E1D-8956-92EA4D58B389}" destId="{6E6AD906-C042-4583-B809-C3A7B8EA9D39}" srcOrd="0" destOrd="0" parTransId="{8113430D-20E5-45D9-8DF7-A28F19989C60}" sibTransId="{533DD201-238D-4FC3-B923-4D3693A7EA1C}"/>
    <dgm:cxn modelId="{749A20F3-C2D8-4829-B902-6E2149D7F39E}" srcId="{15141DD5-8DC5-4E1D-8956-92EA4D58B389}" destId="{9E1D5152-D94D-4486-8CE8-092A419CA31E}" srcOrd="2" destOrd="0" parTransId="{A1F733BE-CB83-438A-B579-8F054608DF1F}" sibTransId="{989ABF45-7CE2-4D46-AA91-D18303790E19}"/>
    <dgm:cxn modelId="{9CF3268F-2612-4ACB-934E-0A4386FA9729}" type="presParOf" srcId="{57E2F5A8-B7C6-4332-BE3D-F1B0E0BF15BF}" destId="{B5DF201A-1B05-4D0F-A05C-DFD4102FD392}" srcOrd="0" destOrd="0" presId="urn:microsoft.com/office/officeart/2018/2/layout/IconVerticalSolidList"/>
    <dgm:cxn modelId="{9623931A-ECB8-4586-BFC9-F0A2CBD66320}" type="presParOf" srcId="{B5DF201A-1B05-4D0F-A05C-DFD4102FD392}" destId="{AFD02D5C-2EF0-422F-B35D-D36AFC6ED1F5}" srcOrd="0" destOrd="0" presId="urn:microsoft.com/office/officeart/2018/2/layout/IconVerticalSolidList"/>
    <dgm:cxn modelId="{9F074D3A-1121-4D9B-9778-FFE2516AD05C}" type="presParOf" srcId="{B5DF201A-1B05-4D0F-A05C-DFD4102FD392}" destId="{BCFB1C03-4E4C-4ECC-9319-5AE0CC724FAD}" srcOrd="1" destOrd="0" presId="urn:microsoft.com/office/officeart/2018/2/layout/IconVerticalSolidList"/>
    <dgm:cxn modelId="{F17237D3-FAFC-4E04-852C-E264CB4922AD}" type="presParOf" srcId="{B5DF201A-1B05-4D0F-A05C-DFD4102FD392}" destId="{2677CBC2-2876-4A5A-8060-47DDB2C4193F}" srcOrd="2" destOrd="0" presId="urn:microsoft.com/office/officeart/2018/2/layout/IconVerticalSolidList"/>
    <dgm:cxn modelId="{1B09A7A3-1182-4DFA-8D09-27B003AEAE08}" type="presParOf" srcId="{B5DF201A-1B05-4D0F-A05C-DFD4102FD392}" destId="{FDA77BEB-D3C1-4141-ABF8-E38A22F805DF}" srcOrd="3" destOrd="0" presId="urn:microsoft.com/office/officeart/2018/2/layout/IconVerticalSolidList"/>
    <dgm:cxn modelId="{4DB8FD4C-3C8A-4967-A52E-F2BCC3C002B9}" type="presParOf" srcId="{57E2F5A8-B7C6-4332-BE3D-F1B0E0BF15BF}" destId="{8100C7D5-B717-483A-8F04-3CDF6B58CBDE}" srcOrd="1" destOrd="0" presId="urn:microsoft.com/office/officeart/2018/2/layout/IconVerticalSolidList"/>
    <dgm:cxn modelId="{E6C7086F-B0CF-480F-829D-D8399037E400}" type="presParOf" srcId="{57E2F5A8-B7C6-4332-BE3D-F1B0E0BF15BF}" destId="{710E653A-6FB0-4BFA-9FE9-F2CAD5ECDFB6}" srcOrd="2" destOrd="0" presId="urn:microsoft.com/office/officeart/2018/2/layout/IconVerticalSolidList"/>
    <dgm:cxn modelId="{A49865E4-D513-4C65-8F2A-017125E543E7}" type="presParOf" srcId="{710E653A-6FB0-4BFA-9FE9-F2CAD5ECDFB6}" destId="{FA3BE14A-C1EC-45B2-83BD-3ADD65483BE2}" srcOrd="0" destOrd="0" presId="urn:microsoft.com/office/officeart/2018/2/layout/IconVerticalSolidList"/>
    <dgm:cxn modelId="{4F61A94F-2CBD-45E7-9E2C-4BA4201C5F91}" type="presParOf" srcId="{710E653A-6FB0-4BFA-9FE9-F2CAD5ECDFB6}" destId="{80C376D2-CD4A-40CC-83AD-18874A4A8DE9}" srcOrd="1" destOrd="0" presId="urn:microsoft.com/office/officeart/2018/2/layout/IconVerticalSolidList"/>
    <dgm:cxn modelId="{E3FC0537-2A96-4ADC-B6E6-982AF2E84751}" type="presParOf" srcId="{710E653A-6FB0-4BFA-9FE9-F2CAD5ECDFB6}" destId="{4271B0B8-98C9-48C7-8424-AA7CB5E5F655}" srcOrd="2" destOrd="0" presId="urn:microsoft.com/office/officeart/2018/2/layout/IconVerticalSolidList"/>
    <dgm:cxn modelId="{02D7BA47-9745-4567-B685-A3B286089486}" type="presParOf" srcId="{710E653A-6FB0-4BFA-9FE9-F2CAD5ECDFB6}" destId="{158458B7-B24B-4DD9-9DE1-E3ECDF82F869}" srcOrd="3" destOrd="0" presId="urn:microsoft.com/office/officeart/2018/2/layout/IconVerticalSolidList"/>
    <dgm:cxn modelId="{B5BCBE79-B377-4DB3-A23C-D8837F103E6D}" type="presParOf" srcId="{57E2F5A8-B7C6-4332-BE3D-F1B0E0BF15BF}" destId="{DE0CB749-4584-4188-BA9A-ED0DDC53E6D8}" srcOrd="3" destOrd="0" presId="urn:microsoft.com/office/officeart/2018/2/layout/IconVerticalSolidList"/>
    <dgm:cxn modelId="{2ADC6EF3-9F6B-429D-9762-60084E841D72}" type="presParOf" srcId="{57E2F5A8-B7C6-4332-BE3D-F1B0E0BF15BF}" destId="{3D7EC51B-323B-4637-9698-F547297AF5A9}" srcOrd="4" destOrd="0" presId="urn:microsoft.com/office/officeart/2018/2/layout/IconVerticalSolidList"/>
    <dgm:cxn modelId="{93FAF81B-5EAC-4601-9F04-41A562954361}" type="presParOf" srcId="{3D7EC51B-323B-4637-9698-F547297AF5A9}" destId="{AD015A1E-453B-43F3-A890-80F682DAD8FD}" srcOrd="0" destOrd="0" presId="urn:microsoft.com/office/officeart/2018/2/layout/IconVerticalSolidList"/>
    <dgm:cxn modelId="{6AE09ABB-9E60-4ADF-8CF9-0F55B54C90B7}" type="presParOf" srcId="{3D7EC51B-323B-4637-9698-F547297AF5A9}" destId="{C6D23243-4BEF-467D-8A00-7271CB5A8E7A}" srcOrd="1" destOrd="0" presId="urn:microsoft.com/office/officeart/2018/2/layout/IconVerticalSolidList"/>
    <dgm:cxn modelId="{AA2C258C-4435-4C74-BE4D-F5D0406EEC44}" type="presParOf" srcId="{3D7EC51B-323B-4637-9698-F547297AF5A9}" destId="{B20F5792-B693-44BE-93ED-B3AFADDE424C}" srcOrd="2" destOrd="0" presId="urn:microsoft.com/office/officeart/2018/2/layout/IconVerticalSolidList"/>
    <dgm:cxn modelId="{103FD1F9-0F0F-4595-93CB-CFD7A9599D06}" type="presParOf" srcId="{3D7EC51B-323B-4637-9698-F547297AF5A9}" destId="{A9327C65-FE1C-44ED-A8AA-4875E3112E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EE68F42-9F88-B046-870E-DF16B22A227E}" type="doc">
      <dgm:prSet loTypeId="urn:microsoft.com/office/officeart/2005/8/layout/list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9AC06EA-126C-8445-B847-1BD34CF6F023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Job Seekers</a:t>
          </a:r>
        </a:p>
      </dgm:t>
    </dgm:pt>
    <dgm:pt modelId="{44F4C945-02C9-2E4B-A6F5-2363BA342BA7}" type="parTrans" cxnId="{CC9C03DA-F65C-A24A-BB74-E82A52A65BD8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F6CA2F-A3BF-5E4A-9655-B1E4CF0134EA}" type="sibTrans" cxnId="{CC9C03DA-F65C-A24A-BB74-E82A52A65BD8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687B63-4631-FC44-A5E8-3D9E7FE58224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Employers</a:t>
          </a:r>
        </a:p>
      </dgm:t>
    </dgm:pt>
    <dgm:pt modelId="{A3784FA4-94D5-C24C-B955-34A0CFDD9214}" type="parTrans" cxnId="{AED60E64-A4C6-8548-A496-787BC94EC8E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3FC221-6DE5-8544-B237-94D0C895F067}" type="sibTrans" cxnId="{AED60E64-A4C6-8548-A496-787BC94EC8E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0448E67-283C-C848-BDE7-B6DFE7DD36FB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Invest in powerful skill combinations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21BE0E-7858-3A4F-BEA1-F5FE2D4576EC}" type="parTrans" cxnId="{BCF7C3DD-5ADA-1343-866E-EF32D7B133C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670310-58DA-0B46-8543-032A0DA4E9C7}" type="sibTrans" cxnId="{BCF7C3DD-5ADA-1343-866E-EF32D7B133C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9B51BC6-07CA-2249-85E5-8A2052520EBE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Optimize hiring by identifying synergistic skill sets</a:t>
          </a:r>
        </a:p>
      </dgm:t>
    </dgm:pt>
    <dgm:pt modelId="{05D227E5-D288-1B40-A2E6-9641E68F47F7}" type="parTrans" cxnId="{894D4B4A-39AF-DD44-8DB7-0182BF723D1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C49A13-1C8A-9942-8E39-A6D7A1CC6641}" type="sibTrans" cxnId="{894D4B4A-39AF-DD44-8DB7-0182BF723D1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AEBF42-AAD6-C046-8305-9F2F1A33987E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Policymakers</a:t>
          </a:r>
        </a:p>
      </dgm:t>
    </dgm:pt>
    <dgm:pt modelId="{602E2099-614D-EF49-8A80-008FBA7A7767}" type="parTrans" cxnId="{6BD270D7-4C60-1641-8566-8349AC2DB338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F9D3F5-4A86-B14D-8CAF-7CE95B282687}" type="sibTrans" cxnId="{6BD270D7-4C60-1641-8566-8349AC2DB338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C085FE-77A3-AB4E-93DB-7A28B140BD1B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Design training programs that teach valuable skill pairs</a:t>
          </a:r>
        </a:p>
      </dgm:t>
    </dgm:pt>
    <dgm:pt modelId="{5C6109D0-0784-F443-B7FD-3DA89E656F9D}" type="parTrans" cxnId="{3C66E6C4-9805-E044-8FF1-BCA90D0BE03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AF0A7E-1CB9-2645-AB27-ED4A893D03A7}" type="sibTrans" cxnId="{3C66E6C4-9805-E044-8FF1-BCA90D0BE03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30FC86-FA7C-464B-8101-9A6610804A45}" type="pres">
      <dgm:prSet presAssocID="{0EE68F42-9F88-B046-870E-DF16B22A227E}" presName="linear" presStyleCnt="0">
        <dgm:presLayoutVars>
          <dgm:dir/>
          <dgm:animLvl val="lvl"/>
          <dgm:resizeHandles val="exact"/>
        </dgm:presLayoutVars>
      </dgm:prSet>
      <dgm:spPr/>
    </dgm:pt>
    <dgm:pt modelId="{78A4F106-CC40-454B-B92E-D3E89D1FAB47}" type="pres">
      <dgm:prSet presAssocID="{69AC06EA-126C-8445-B847-1BD34CF6F023}" presName="parentLin" presStyleCnt="0"/>
      <dgm:spPr/>
    </dgm:pt>
    <dgm:pt modelId="{4D051BE8-0B67-A84C-B906-8FE93AD5F436}" type="pres">
      <dgm:prSet presAssocID="{69AC06EA-126C-8445-B847-1BD34CF6F023}" presName="parentLeftMargin" presStyleLbl="node1" presStyleIdx="0" presStyleCnt="3"/>
      <dgm:spPr/>
    </dgm:pt>
    <dgm:pt modelId="{80512273-1244-2546-96A2-B6F0EB307987}" type="pres">
      <dgm:prSet presAssocID="{69AC06EA-126C-8445-B847-1BD34CF6F0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FA0AF0D-0256-F141-815F-9239CD0932D5}" type="pres">
      <dgm:prSet presAssocID="{69AC06EA-126C-8445-B847-1BD34CF6F023}" presName="negativeSpace" presStyleCnt="0"/>
      <dgm:spPr/>
    </dgm:pt>
    <dgm:pt modelId="{47D6668B-7E1E-C440-A696-629E6B64D9B7}" type="pres">
      <dgm:prSet presAssocID="{69AC06EA-126C-8445-B847-1BD34CF6F023}" presName="childText" presStyleLbl="conFgAcc1" presStyleIdx="0" presStyleCnt="3">
        <dgm:presLayoutVars>
          <dgm:bulletEnabled val="1"/>
        </dgm:presLayoutVars>
      </dgm:prSet>
      <dgm:spPr/>
    </dgm:pt>
    <dgm:pt modelId="{2900EBED-51D9-EF46-954D-10BE64584870}" type="pres">
      <dgm:prSet presAssocID="{6BF6CA2F-A3BF-5E4A-9655-B1E4CF0134EA}" presName="spaceBetweenRectangles" presStyleCnt="0"/>
      <dgm:spPr/>
    </dgm:pt>
    <dgm:pt modelId="{0DCEF46E-A632-9949-A091-3A61C38A98FA}" type="pres">
      <dgm:prSet presAssocID="{D4687B63-4631-FC44-A5E8-3D9E7FE58224}" presName="parentLin" presStyleCnt="0"/>
      <dgm:spPr/>
    </dgm:pt>
    <dgm:pt modelId="{5F2E2B99-FCB4-4740-957A-AB3750F8B93E}" type="pres">
      <dgm:prSet presAssocID="{D4687B63-4631-FC44-A5E8-3D9E7FE58224}" presName="parentLeftMargin" presStyleLbl="node1" presStyleIdx="0" presStyleCnt="3"/>
      <dgm:spPr/>
    </dgm:pt>
    <dgm:pt modelId="{2A98E5EA-45A8-7547-81CD-323595E44C9B}" type="pres">
      <dgm:prSet presAssocID="{D4687B63-4631-FC44-A5E8-3D9E7FE582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99DD1F5-1B21-754A-856C-9737B31BD9F7}" type="pres">
      <dgm:prSet presAssocID="{D4687B63-4631-FC44-A5E8-3D9E7FE58224}" presName="negativeSpace" presStyleCnt="0"/>
      <dgm:spPr/>
    </dgm:pt>
    <dgm:pt modelId="{06257F60-3B94-9143-A2CE-5318E32CA5FA}" type="pres">
      <dgm:prSet presAssocID="{D4687B63-4631-FC44-A5E8-3D9E7FE58224}" presName="childText" presStyleLbl="conFgAcc1" presStyleIdx="1" presStyleCnt="3">
        <dgm:presLayoutVars>
          <dgm:bulletEnabled val="1"/>
        </dgm:presLayoutVars>
      </dgm:prSet>
      <dgm:spPr/>
    </dgm:pt>
    <dgm:pt modelId="{79A01759-1B2B-014F-A485-B1F6F215ECD7}" type="pres">
      <dgm:prSet presAssocID="{F43FC221-6DE5-8544-B237-94D0C895F067}" presName="spaceBetweenRectangles" presStyleCnt="0"/>
      <dgm:spPr/>
    </dgm:pt>
    <dgm:pt modelId="{A7070983-B014-D041-96E3-7F30A5D6DE71}" type="pres">
      <dgm:prSet presAssocID="{9EAEBF42-AAD6-C046-8305-9F2F1A33987E}" presName="parentLin" presStyleCnt="0"/>
      <dgm:spPr/>
    </dgm:pt>
    <dgm:pt modelId="{50580D52-3C63-0944-A39D-A302532F7960}" type="pres">
      <dgm:prSet presAssocID="{9EAEBF42-AAD6-C046-8305-9F2F1A33987E}" presName="parentLeftMargin" presStyleLbl="node1" presStyleIdx="1" presStyleCnt="3"/>
      <dgm:spPr/>
    </dgm:pt>
    <dgm:pt modelId="{6F8DFDBB-C887-CA4A-B73A-CAAC2398F727}" type="pres">
      <dgm:prSet presAssocID="{9EAEBF42-AAD6-C046-8305-9F2F1A3398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C50F99E-09E6-3340-A168-B6054ACCC502}" type="pres">
      <dgm:prSet presAssocID="{9EAEBF42-AAD6-C046-8305-9F2F1A33987E}" presName="negativeSpace" presStyleCnt="0"/>
      <dgm:spPr/>
    </dgm:pt>
    <dgm:pt modelId="{C561B690-E23A-9C4E-9C55-5866329A3322}" type="pres">
      <dgm:prSet presAssocID="{9EAEBF42-AAD6-C046-8305-9F2F1A3398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EEC4210-9277-1345-82DD-A56626D2FF67}" type="presOf" srcId="{69AC06EA-126C-8445-B847-1BD34CF6F023}" destId="{4D051BE8-0B67-A84C-B906-8FE93AD5F436}" srcOrd="0" destOrd="0" presId="urn:microsoft.com/office/officeart/2005/8/layout/list1"/>
    <dgm:cxn modelId="{241A5030-5719-744C-977A-4B2A91624967}" type="presOf" srcId="{50448E67-283C-C848-BDE7-B6DFE7DD36FB}" destId="{47D6668B-7E1E-C440-A696-629E6B64D9B7}" srcOrd="0" destOrd="0" presId="urn:microsoft.com/office/officeart/2005/8/layout/list1"/>
    <dgm:cxn modelId="{1DC88137-6DAE-0341-90E5-FEAEC7ACC7B9}" type="presOf" srcId="{9EAEBF42-AAD6-C046-8305-9F2F1A33987E}" destId="{50580D52-3C63-0944-A39D-A302532F7960}" srcOrd="0" destOrd="0" presId="urn:microsoft.com/office/officeart/2005/8/layout/list1"/>
    <dgm:cxn modelId="{894D4B4A-39AF-DD44-8DB7-0182BF723D1D}" srcId="{D4687B63-4631-FC44-A5E8-3D9E7FE58224}" destId="{59B51BC6-07CA-2249-85E5-8A2052520EBE}" srcOrd="0" destOrd="0" parTransId="{05D227E5-D288-1B40-A2E6-9641E68F47F7}" sibTransId="{BAC49A13-1C8A-9942-8E39-A6D7A1CC6641}"/>
    <dgm:cxn modelId="{46400A62-2F92-8E4F-BE06-43FC7B28FBED}" type="presOf" srcId="{59B51BC6-07CA-2249-85E5-8A2052520EBE}" destId="{06257F60-3B94-9143-A2CE-5318E32CA5FA}" srcOrd="0" destOrd="0" presId="urn:microsoft.com/office/officeart/2005/8/layout/list1"/>
    <dgm:cxn modelId="{AED60E64-A4C6-8548-A496-787BC94EC8E9}" srcId="{0EE68F42-9F88-B046-870E-DF16B22A227E}" destId="{D4687B63-4631-FC44-A5E8-3D9E7FE58224}" srcOrd="1" destOrd="0" parTransId="{A3784FA4-94D5-C24C-B955-34A0CFDD9214}" sibTransId="{F43FC221-6DE5-8544-B237-94D0C895F067}"/>
    <dgm:cxn modelId="{77D5C17C-03CF-844B-B402-C380964D3697}" type="presOf" srcId="{69AC06EA-126C-8445-B847-1BD34CF6F023}" destId="{80512273-1244-2546-96A2-B6F0EB307987}" srcOrd="1" destOrd="0" presId="urn:microsoft.com/office/officeart/2005/8/layout/list1"/>
    <dgm:cxn modelId="{585F648A-9826-7C49-A902-36F9477D96DD}" type="presOf" srcId="{9EAEBF42-AAD6-C046-8305-9F2F1A33987E}" destId="{6F8DFDBB-C887-CA4A-B73A-CAAC2398F727}" srcOrd="1" destOrd="0" presId="urn:microsoft.com/office/officeart/2005/8/layout/list1"/>
    <dgm:cxn modelId="{756C10AF-602C-F746-82FD-0B52AE69B4B0}" type="presOf" srcId="{73C085FE-77A3-AB4E-93DB-7A28B140BD1B}" destId="{C561B690-E23A-9C4E-9C55-5866329A3322}" srcOrd="0" destOrd="0" presId="urn:microsoft.com/office/officeart/2005/8/layout/list1"/>
    <dgm:cxn modelId="{C246BCB2-5295-5943-8FDA-BB4F774B92A1}" type="presOf" srcId="{D4687B63-4631-FC44-A5E8-3D9E7FE58224}" destId="{5F2E2B99-FCB4-4740-957A-AB3750F8B93E}" srcOrd="0" destOrd="0" presId="urn:microsoft.com/office/officeart/2005/8/layout/list1"/>
    <dgm:cxn modelId="{3C66E6C4-9805-E044-8FF1-BCA90D0BE031}" srcId="{9EAEBF42-AAD6-C046-8305-9F2F1A33987E}" destId="{73C085FE-77A3-AB4E-93DB-7A28B140BD1B}" srcOrd="0" destOrd="0" parTransId="{5C6109D0-0784-F443-B7FD-3DA89E656F9D}" sibTransId="{04AF0A7E-1CB9-2645-AB27-ED4A893D03A7}"/>
    <dgm:cxn modelId="{0A6973C9-9299-AF46-A434-12D3C640D71B}" type="presOf" srcId="{D4687B63-4631-FC44-A5E8-3D9E7FE58224}" destId="{2A98E5EA-45A8-7547-81CD-323595E44C9B}" srcOrd="1" destOrd="0" presId="urn:microsoft.com/office/officeart/2005/8/layout/list1"/>
    <dgm:cxn modelId="{6BD270D7-4C60-1641-8566-8349AC2DB338}" srcId="{0EE68F42-9F88-B046-870E-DF16B22A227E}" destId="{9EAEBF42-AAD6-C046-8305-9F2F1A33987E}" srcOrd="2" destOrd="0" parTransId="{602E2099-614D-EF49-8A80-008FBA7A7767}" sibTransId="{CEF9D3F5-4A86-B14D-8CAF-7CE95B282687}"/>
    <dgm:cxn modelId="{CC9C03DA-F65C-A24A-BB74-E82A52A65BD8}" srcId="{0EE68F42-9F88-B046-870E-DF16B22A227E}" destId="{69AC06EA-126C-8445-B847-1BD34CF6F023}" srcOrd="0" destOrd="0" parTransId="{44F4C945-02C9-2E4B-A6F5-2363BA342BA7}" sibTransId="{6BF6CA2F-A3BF-5E4A-9655-B1E4CF0134EA}"/>
    <dgm:cxn modelId="{BCF7C3DD-5ADA-1343-866E-EF32D7B133C0}" srcId="{69AC06EA-126C-8445-B847-1BD34CF6F023}" destId="{50448E67-283C-C848-BDE7-B6DFE7DD36FB}" srcOrd="0" destOrd="0" parTransId="{9721BE0E-7858-3A4F-BEA1-F5FE2D4576EC}" sibTransId="{C9670310-58DA-0B46-8543-032A0DA4E9C7}"/>
    <dgm:cxn modelId="{D8C08DF7-7B2D-024A-A2D9-7F3D043E8875}" type="presOf" srcId="{0EE68F42-9F88-B046-870E-DF16B22A227E}" destId="{AD30FC86-FA7C-464B-8101-9A6610804A45}" srcOrd="0" destOrd="0" presId="urn:microsoft.com/office/officeart/2005/8/layout/list1"/>
    <dgm:cxn modelId="{22935FE8-C1B9-9C48-BEF0-17937559D77B}" type="presParOf" srcId="{AD30FC86-FA7C-464B-8101-9A6610804A45}" destId="{78A4F106-CC40-454B-B92E-D3E89D1FAB47}" srcOrd="0" destOrd="0" presId="urn:microsoft.com/office/officeart/2005/8/layout/list1"/>
    <dgm:cxn modelId="{B80633EE-AD59-4C4A-8C08-E36F5F188241}" type="presParOf" srcId="{78A4F106-CC40-454B-B92E-D3E89D1FAB47}" destId="{4D051BE8-0B67-A84C-B906-8FE93AD5F436}" srcOrd="0" destOrd="0" presId="urn:microsoft.com/office/officeart/2005/8/layout/list1"/>
    <dgm:cxn modelId="{16D5D425-C01C-814F-A4DD-CEB85EEBF841}" type="presParOf" srcId="{78A4F106-CC40-454B-B92E-D3E89D1FAB47}" destId="{80512273-1244-2546-96A2-B6F0EB307987}" srcOrd="1" destOrd="0" presId="urn:microsoft.com/office/officeart/2005/8/layout/list1"/>
    <dgm:cxn modelId="{848816B7-3DD0-5643-A0DF-AE043F686876}" type="presParOf" srcId="{AD30FC86-FA7C-464B-8101-9A6610804A45}" destId="{1FA0AF0D-0256-F141-815F-9239CD0932D5}" srcOrd="1" destOrd="0" presId="urn:microsoft.com/office/officeart/2005/8/layout/list1"/>
    <dgm:cxn modelId="{3868DE94-4141-C648-BA75-672DD02C38C6}" type="presParOf" srcId="{AD30FC86-FA7C-464B-8101-9A6610804A45}" destId="{47D6668B-7E1E-C440-A696-629E6B64D9B7}" srcOrd="2" destOrd="0" presId="urn:microsoft.com/office/officeart/2005/8/layout/list1"/>
    <dgm:cxn modelId="{13F36C70-22E1-F946-8252-72FA1130618A}" type="presParOf" srcId="{AD30FC86-FA7C-464B-8101-9A6610804A45}" destId="{2900EBED-51D9-EF46-954D-10BE64584870}" srcOrd="3" destOrd="0" presId="urn:microsoft.com/office/officeart/2005/8/layout/list1"/>
    <dgm:cxn modelId="{459EF8DB-795E-6742-BB55-11CED1989474}" type="presParOf" srcId="{AD30FC86-FA7C-464B-8101-9A6610804A45}" destId="{0DCEF46E-A632-9949-A091-3A61C38A98FA}" srcOrd="4" destOrd="0" presId="urn:microsoft.com/office/officeart/2005/8/layout/list1"/>
    <dgm:cxn modelId="{AA4F1CA9-732D-5042-B458-6EBFC09C3BC1}" type="presParOf" srcId="{0DCEF46E-A632-9949-A091-3A61C38A98FA}" destId="{5F2E2B99-FCB4-4740-957A-AB3750F8B93E}" srcOrd="0" destOrd="0" presId="urn:microsoft.com/office/officeart/2005/8/layout/list1"/>
    <dgm:cxn modelId="{12E528F1-92BA-D940-9A42-A9AF4A62E453}" type="presParOf" srcId="{0DCEF46E-A632-9949-A091-3A61C38A98FA}" destId="{2A98E5EA-45A8-7547-81CD-323595E44C9B}" srcOrd="1" destOrd="0" presId="urn:microsoft.com/office/officeart/2005/8/layout/list1"/>
    <dgm:cxn modelId="{9E7147C8-1742-C240-B468-5190D982F086}" type="presParOf" srcId="{AD30FC86-FA7C-464B-8101-9A6610804A45}" destId="{799DD1F5-1B21-754A-856C-9737B31BD9F7}" srcOrd="5" destOrd="0" presId="urn:microsoft.com/office/officeart/2005/8/layout/list1"/>
    <dgm:cxn modelId="{1FC42F3F-D411-5B4B-AB7D-68130E84A7A7}" type="presParOf" srcId="{AD30FC86-FA7C-464B-8101-9A6610804A45}" destId="{06257F60-3B94-9143-A2CE-5318E32CA5FA}" srcOrd="6" destOrd="0" presId="urn:microsoft.com/office/officeart/2005/8/layout/list1"/>
    <dgm:cxn modelId="{4B6E4FB8-694D-2942-B286-BB114C60AA3F}" type="presParOf" srcId="{AD30FC86-FA7C-464B-8101-9A6610804A45}" destId="{79A01759-1B2B-014F-A485-B1F6F215ECD7}" srcOrd="7" destOrd="0" presId="urn:microsoft.com/office/officeart/2005/8/layout/list1"/>
    <dgm:cxn modelId="{8CA7F039-3485-5D47-BAE0-63B009CA1AA8}" type="presParOf" srcId="{AD30FC86-FA7C-464B-8101-9A6610804A45}" destId="{A7070983-B014-D041-96E3-7F30A5D6DE71}" srcOrd="8" destOrd="0" presId="urn:microsoft.com/office/officeart/2005/8/layout/list1"/>
    <dgm:cxn modelId="{A5E22CB1-7088-FA47-9131-EE1A5DF15964}" type="presParOf" srcId="{A7070983-B014-D041-96E3-7F30A5D6DE71}" destId="{50580D52-3C63-0944-A39D-A302532F7960}" srcOrd="0" destOrd="0" presId="urn:microsoft.com/office/officeart/2005/8/layout/list1"/>
    <dgm:cxn modelId="{94AD704E-9314-A148-B20F-D619B165F9A8}" type="presParOf" srcId="{A7070983-B014-D041-96E3-7F30A5D6DE71}" destId="{6F8DFDBB-C887-CA4A-B73A-CAAC2398F727}" srcOrd="1" destOrd="0" presId="urn:microsoft.com/office/officeart/2005/8/layout/list1"/>
    <dgm:cxn modelId="{F650FFCA-4D38-5641-9043-BD93E9FA92B6}" type="presParOf" srcId="{AD30FC86-FA7C-464B-8101-9A6610804A45}" destId="{9C50F99E-09E6-3340-A168-B6054ACCC502}" srcOrd="9" destOrd="0" presId="urn:microsoft.com/office/officeart/2005/8/layout/list1"/>
    <dgm:cxn modelId="{4E824FC6-98F8-A545-8878-B6A121AE4511}" type="presParOf" srcId="{AD30FC86-FA7C-464B-8101-9A6610804A45}" destId="{C561B690-E23A-9C4E-9C55-5866329A332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F927B8-AA8C-1B4A-AC23-EDAD76BAE3BD}" type="doc">
      <dgm:prSet loTypeId="urn:microsoft.com/office/officeart/2005/8/layout/vList3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EDF2022-5FA8-E241-B106-A554BC54500D}">
      <dgm:prSet phldrT="[Text]" custT="1"/>
      <dgm:spPr>
        <a:xfrm rot="10800000">
          <a:off x="1372195" y="2332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Employer Salary Surveys</a:t>
          </a:r>
        </a:p>
      </dgm:t>
    </dgm:pt>
    <dgm:pt modelId="{F7DC7BB8-9C53-7744-850B-96C6746C7A7E}" type="parTrans" cxnId="{DCD9470C-4E01-F646-9FCB-10BB3D597B1E}">
      <dgm:prSet/>
      <dgm:spPr/>
      <dgm:t>
        <a:bodyPr/>
        <a:lstStyle/>
        <a:p>
          <a:endParaRPr lang="en-US"/>
        </a:p>
      </dgm:t>
    </dgm:pt>
    <dgm:pt modelId="{97F2993C-58A2-894A-87EB-FAFC4BD2DE48}" type="sibTrans" cxnId="{DCD9470C-4E01-F646-9FCB-10BB3D597B1E}">
      <dgm:prSet/>
      <dgm:spPr/>
      <dgm:t>
        <a:bodyPr/>
        <a:lstStyle/>
        <a:p>
          <a:endParaRPr lang="en-US"/>
        </a:p>
      </dgm:t>
    </dgm:pt>
    <dgm:pt modelId="{8ABA19C2-AF6F-7E47-841D-AEB00AE8889B}">
      <dgm:prSet phldrT="[Text]" custT="1"/>
      <dgm:spPr>
        <a:xfrm rot="10800000">
          <a:off x="1372195" y="1060303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Crowdsourced Data</a:t>
          </a:r>
        </a:p>
      </dgm:t>
    </dgm:pt>
    <dgm:pt modelId="{E2D2156F-BB48-E341-8CA1-026B0D3C1632}" type="parTrans" cxnId="{08ECD2F8-8AA0-7B48-8F26-AB8297E796D9}">
      <dgm:prSet/>
      <dgm:spPr/>
      <dgm:t>
        <a:bodyPr/>
        <a:lstStyle/>
        <a:p>
          <a:endParaRPr lang="en-US"/>
        </a:p>
      </dgm:t>
    </dgm:pt>
    <dgm:pt modelId="{42E969B1-6887-1E45-B52D-819179439AA7}" type="sibTrans" cxnId="{08ECD2F8-8AA0-7B48-8F26-AB8297E796D9}">
      <dgm:prSet/>
      <dgm:spPr/>
      <dgm:t>
        <a:bodyPr/>
        <a:lstStyle/>
        <a:p>
          <a:endParaRPr lang="en-US"/>
        </a:p>
      </dgm:t>
    </dgm:pt>
    <dgm:pt modelId="{750EC33A-99D5-1D43-9694-61AEE73FB5CD}">
      <dgm:prSet phldrT="[Text]" custT="1"/>
      <dgm:spPr>
        <a:xfrm rot="10800000">
          <a:off x="1372195" y="2118273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Government Labor Data</a:t>
          </a:r>
        </a:p>
      </dgm:t>
    </dgm:pt>
    <dgm:pt modelId="{F142DF52-18F5-2147-930E-5EBBD00CE5BE}" type="parTrans" cxnId="{0B69D37B-3D68-E54D-9542-6B38BBB83BF4}">
      <dgm:prSet/>
      <dgm:spPr/>
      <dgm:t>
        <a:bodyPr/>
        <a:lstStyle/>
        <a:p>
          <a:endParaRPr lang="en-US"/>
        </a:p>
      </dgm:t>
    </dgm:pt>
    <dgm:pt modelId="{14EA5964-58D6-3B4E-A3D7-548662567C6B}" type="sibTrans" cxnId="{0B69D37B-3D68-E54D-9542-6B38BBB83BF4}">
      <dgm:prSet/>
      <dgm:spPr/>
      <dgm:t>
        <a:bodyPr/>
        <a:lstStyle/>
        <a:p>
          <a:endParaRPr lang="en-US"/>
        </a:p>
      </dgm:t>
    </dgm:pt>
    <dgm:pt modelId="{97FC2FA5-3EC0-3246-8ACD-D4E85931E317}" type="pres">
      <dgm:prSet presAssocID="{AEF927B8-AA8C-1B4A-AC23-EDAD76BAE3BD}" presName="linearFlow" presStyleCnt="0">
        <dgm:presLayoutVars>
          <dgm:dir/>
          <dgm:resizeHandles val="exact"/>
        </dgm:presLayoutVars>
      </dgm:prSet>
      <dgm:spPr/>
    </dgm:pt>
    <dgm:pt modelId="{3440C23C-05BA-8346-9F96-DDB205390360}" type="pres">
      <dgm:prSet presAssocID="{6EDF2022-5FA8-E241-B106-A554BC54500D}" presName="composite" presStyleCnt="0"/>
      <dgm:spPr/>
    </dgm:pt>
    <dgm:pt modelId="{1467855D-7D42-314D-9045-8FC51E576522}" type="pres">
      <dgm:prSet presAssocID="{6EDF2022-5FA8-E241-B106-A554BC54500D}" presName="imgShp" presStyleLbl="fgImgPlace1" presStyleIdx="0" presStyleCnt="3"/>
      <dgm:spPr>
        <a:xfrm>
          <a:off x="964816" y="2332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CD865F9-58DB-3740-8879-52C52C223438}" type="pres">
      <dgm:prSet presAssocID="{6EDF2022-5FA8-E241-B106-A554BC54500D}" presName="txShp" presStyleLbl="node1" presStyleIdx="0" presStyleCnt="3">
        <dgm:presLayoutVars>
          <dgm:bulletEnabled val="1"/>
        </dgm:presLayoutVars>
      </dgm:prSet>
      <dgm:spPr/>
    </dgm:pt>
    <dgm:pt modelId="{04B4342F-B716-A441-9525-47FC2B8A8C56}" type="pres">
      <dgm:prSet presAssocID="{97F2993C-58A2-894A-87EB-FAFC4BD2DE48}" presName="spacing" presStyleCnt="0"/>
      <dgm:spPr/>
    </dgm:pt>
    <dgm:pt modelId="{549F0617-F561-4142-A27D-E14B50BDFBF8}" type="pres">
      <dgm:prSet presAssocID="{8ABA19C2-AF6F-7E47-841D-AEB00AE8889B}" presName="composite" presStyleCnt="0"/>
      <dgm:spPr/>
    </dgm:pt>
    <dgm:pt modelId="{0DFE6750-3A22-1940-A316-AB3A9057D2F8}" type="pres">
      <dgm:prSet presAssocID="{8ABA19C2-AF6F-7E47-841D-AEB00AE8889B}" presName="imgShp" presStyleLbl="fgImgPlace1" presStyleIdx="1" presStyleCnt="3"/>
      <dgm:spPr>
        <a:xfrm>
          <a:off x="964816" y="1060303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ECAC84B-61B9-F646-9DD5-1D4D80182F82}" type="pres">
      <dgm:prSet presAssocID="{8ABA19C2-AF6F-7E47-841D-AEB00AE8889B}" presName="txShp" presStyleLbl="node1" presStyleIdx="1" presStyleCnt="3">
        <dgm:presLayoutVars>
          <dgm:bulletEnabled val="1"/>
        </dgm:presLayoutVars>
      </dgm:prSet>
      <dgm:spPr/>
    </dgm:pt>
    <dgm:pt modelId="{C6948E3A-761C-9F43-A5AD-4DDAF40A7620}" type="pres">
      <dgm:prSet presAssocID="{42E969B1-6887-1E45-B52D-819179439AA7}" presName="spacing" presStyleCnt="0"/>
      <dgm:spPr/>
    </dgm:pt>
    <dgm:pt modelId="{BB118D3A-1E52-4F46-A569-B74501C1D5DC}" type="pres">
      <dgm:prSet presAssocID="{750EC33A-99D5-1D43-9694-61AEE73FB5CD}" presName="composite" presStyleCnt="0"/>
      <dgm:spPr/>
    </dgm:pt>
    <dgm:pt modelId="{FA58A3B6-1E33-064B-A4FC-87D691DC3C31}" type="pres">
      <dgm:prSet presAssocID="{750EC33A-99D5-1D43-9694-61AEE73FB5CD}" presName="imgShp" presStyleLbl="fgImgPlace1" presStyleIdx="2" presStyleCnt="3"/>
      <dgm:spPr>
        <a:xfrm>
          <a:off x="964816" y="2118273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1C52D5D-D34F-A748-B268-20565482B78E}" type="pres">
      <dgm:prSet presAssocID="{750EC33A-99D5-1D43-9694-61AEE73FB5CD}" presName="txShp" presStyleLbl="node1" presStyleIdx="2" presStyleCnt="3">
        <dgm:presLayoutVars>
          <dgm:bulletEnabled val="1"/>
        </dgm:presLayoutVars>
      </dgm:prSet>
      <dgm:spPr/>
    </dgm:pt>
  </dgm:ptLst>
  <dgm:cxnLst>
    <dgm:cxn modelId="{DCD9470C-4E01-F646-9FCB-10BB3D597B1E}" srcId="{AEF927B8-AA8C-1B4A-AC23-EDAD76BAE3BD}" destId="{6EDF2022-5FA8-E241-B106-A554BC54500D}" srcOrd="0" destOrd="0" parTransId="{F7DC7BB8-9C53-7744-850B-96C6746C7A7E}" sibTransId="{97F2993C-58A2-894A-87EB-FAFC4BD2DE48}"/>
    <dgm:cxn modelId="{2A7CD72F-469A-CA41-B002-FCC213DF2936}" type="presOf" srcId="{AEF927B8-AA8C-1B4A-AC23-EDAD76BAE3BD}" destId="{97FC2FA5-3EC0-3246-8ACD-D4E85931E317}" srcOrd="0" destOrd="0" presId="urn:microsoft.com/office/officeart/2005/8/layout/vList3"/>
    <dgm:cxn modelId="{0B69D37B-3D68-E54D-9542-6B38BBB83BF4}" srcId="{AEF927B8-AA8C-1B4A-AC23-EDAD76BAE3BD}" destId="{750EC33A-99D5-1D43-9694-61AEE73FB5CD}" srcOrd="2" destOrd="0" parTransId="{F142DF52-18F5-2147-930E-5EBBD00CE5BE}" sibTransId="{14EA5964-58D6-3B4E-A3D7-548662567C6B}"/>
    <dgm:cxn modelId="{C7C33892-F3BC-904D-979E-25B879DFD307}" type="presOf" srcId="{750EC33A-99D5-1D43-9694-61AEE73FB5CD}" destId="{F1C52D5D-D34F-A748-B268-20565482B78E}" srcOrd="0" destOrd="0" presId="urn:microsoft.com/office/officeart/2005/8/layout/vList3"/>
    <dgm:cxn modelId="{1D2553B0-B2B3-E54E-8AB8-B3BA67C55041}" type="presOf" srcId="{8ABA19C2-AF6F-7E47-841D-AEB00AE8889B}" destId="{6ECAC84B-61B9-F646-9DD5-1D4D80182F82}" srcOrd="0" destOrd="0" presId="urn:microsoft.com/office/officeart/2005/8/layout/vList3"/>
    <dgm:cxn modelId="{0A7FF9EA-4444-7B49-88FF-02EFD86695A0}" type="presOf" srcId="{6EDF2022-5FA8-E241-B106-A554BC54500D}" destId="{ACD865F9-58DB-3740-8879-52C52C223438}" srcOrd="0" destOrd="0" presId="urn:microsoft.com/office/officeart/2005/8/layout/vList3"/>
    <dgm:cxn modelId="{08ECD2F8-8AA0-7B48-8F26-AB8297E796D9}" srcId="{AEF927B8-AA8C-1B4A-AC23-EDAD76BAE3BD}" destId="{8ABA19C2-AF6F-7E47-841D-AEB00AE8889B}" srcOrd="1" destOrd="0" parTransId="{E2D2156F-BB48-E341-8CA1-026B0D3C1632}" sibTransId="{42E969B1-6887-1E45-B52D-819179439AA7}"/>
    <dgm:cxn modelId="{48B94797-8E92-E941-85E4-DAA1839192D7}" type="presParOf" srcId="{97FC2FA5-3EC0-3246-8ACD-D4E85931E317}" destId="{3440C23C-05BA-8346-9F96-DDB205390360}" srcOrd="0" destOrd="0" presId="urn:microsoft.com/office/officeart/2005/8/layout/vList3"/>
    <dgm:cxn modelId="{9093A529-5499-DF4D-BB64-1563ED0A99F8}" type="presParOf" srcId="{3440C23C-05BA-8346-9F96-DDB205390360}" destId="{1467855D-7D42-314D-9045-8FC51E576522}" srcOrd="0" destOrd="0" presId="urn:microsoft.com/office/officeart/2005/8/layout/vList3"/>
    <dgm:cxn modelId="{2D88F2E5-D328-0145-9DBE-7376238CE845}" type="presParOf" srcId="{3440C23C-05BA-8346-9F96-DDB205390360}" destId="{ACD865F9-58DB-3740-8879-52C52C223438}" srcOrd="1" destOrd="0" presId="urn:microsoft.com/office/officeart/2005/8/layout/vList3"/>
    <dgm:cxn modelId="{69A4E7E7-E13B-294F-9660-9B3BFEF4E8CC}" type="presParOf" srcId="{97FC2FA5-3EC0-3246-8ACD-D4E85931E317}" destId="{04B4342F-B716-A441-9525-47FC2B8A8C56}" srcOrd="1" destOrd="0" presId="urn:microsoft.com/office/officeart/2005/8/layout/vList3"/>
    <dgm:cxn modelId="{9506594C-9232-3248-B8B1-CBF02E52D6AF}" type="presParOf" srcId="{97FC2FA5-3EC0-3246-8ACD-D4E85931E317}" destId="{549F0617-F561-4142-A27D-E14B50BDFBF8}" srcOrd="2" destOrd="0" presId="urn:microsoft.com/office/officeart/2005/8/layout/vList3"/>
    <dgm:cxn modelId="{998B0B9B-7901-2C44-A2F6-39E16A6371A2}" type="presParOf" srcId="{549F0617-F561-4142-A27D-E14B50BDFBF8}" destId="{0DFE6750-3A22-1940-A316-AB3A9057D2F8}" srcOrd="0" destOrd="0" presId="urn:microsoft.com/office/officeart/2005/8/layout/vList3"/>
    <dgm:cxn modelId="{B51E0314-70C0-AE4B-AFAD-B0EAF67E8E34}" type="presParOf" srcId="{549F0617-F561-4142-A27D-E14B50BDFBF8}" destId="{6ECAC84B-61B9-F646-9DD5-1D4D80182F82}" srcOrd="1" destOrd="0" presId="urn:microsoft.com/office/officeart/2005/8/layout/vList3"/>
    <dgm:cxn modelId="{32EBC7F6-7E52-6C4E-9B58-2CB44AB8B027}" type="presParOf" srcId="{97FC2FA5-3EC0-3246-8ACD-D4E85931E317}" destId="{C6948E3A-761C-9F43-A5AD-4DDAF40A7620}" srcOrd="3" destOrd="0" presId="urn:microsoft.com/office/officeart/2005/8/layout/vList3"/>
    <dgm:cxn modelId="{B1272D20-A324-664D-BE81-F2A25061832A}" type="presParOf" srcId="{97FC2FA5-3EC0-3246-8ACD-D4E85931E317}" destId="{BB118D3A-1E52-4F46-A569-B74501C1D5DC}" srcOrd="4" destOrd="0" presId="urn:microsoft.com/office/officeart/2005/8/layout/vList3"/>
    <dgm:cxn modelId="{8A7BF5F3-E708-5346-891B-FC98C73065B2}" type="presParOf" srcId="{BB118D3A-1E52-4F46-A569-B74501C1D5DC}" destId="{FA58A3B6-1E33-064B-A4FC-87D691DC3C31}" srcOrd="0" destOrd="0" presId="urn:microsoft.com/office/officeart/2005/8/layout/vList3"/>
    <dgm:cxn modelId="{1825543E-96DC-2647-8A37-A21DEBFF7D89}" type="presParOf" srcId="{BB118D3A-1E52-4F46-A569-B74501C1D5DC}" destId="{F1C52D5D-D34F-A748-B268-20565482B78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F927B8-AA8C-1B4A-AC23-EDAD76BAE3BD}" type="doc">
      <dgm:prSet loTypeId="urn:microsoft.com/office/officeart/2005/8/layout/vList3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EDF2022-5FA8-E241-B106-A554BC54500D}">
      <dgm:prSet phldrT="[Text]" custT="1"/>
      <dgm:spPr>
        <a:xfrm rot="10800000">
          <a:off x="1372195" y="2332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Employer Salary Surveys</a:t>
          </a:r>
        </a:p>
      </dgm:t>
    </dgm:pt>
    <dgm:pt modelId="{F7DC7BB8-9C53-7744-850B-96C6746C7A7E}" type="parTrans" cxnId="{DCD9470C-4E01-F646-9FCB-10BB3D597B1E}">
      <dgm:prSet/>
      <dgm:spPr/>
      <dgm:t>
        <a:bodyPr/>
        <a:lstStyle/>
        <a:p>
          <a:endParaRPr lang="en-US"/>
        </a:p>
      </dgm:t>
    </dgm:pt>
    <dgm:pt modelId="{97F2993C-58A2-894A-87EB-FAFC4BD2DE48}" type="sibTrans" cxnId="{DCD9470C-4E01-F646-9FCB-10BB3D597B1E}">
      <dgm:prSet/>
      <dgm:spPr/>
      <dgm:t>
        <a:bodyPr/>
        <a:lstStyle/>
        <a:p>
          <a:endParaRPr lang="en-US"/>
        </a:p>
      </dgm:t>
    </dgm:pt>
    <dgm:pt modelId="{8ABA19C2-AF6F-7E47-841D-AEB00AE8889B}">
      <dgm:prSet phldrT="[Text]" custT="1"/>
      <dgm:spPr>
        <a:xfrm rot="10800000">
          <a:off x="1372195" y="1060303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Crowdsourced Data</a:t>
          </a:r>
        </a:p>
      </dgm:t>
    </dgm:pt>
    <dgm:pt modelId="{E2D2156F-BB48-E341-8CA1-026B0D3C1632}" type="parTrans" cxnId="{08ECD2F8-8AA0-7B48-8F26-AB8297E796D9}">
      <dgm:prSet/>
      <dgm:spPr/>
      <dgm:t>
        <a:bodyPr/>
        <a:lstStyle/>
        <a:p>
          <a:endParaRPr lang="en-US"/>
        </a:p>
      </dgm:t>
    </dgm:pt>
    <dgm:pt modelId="{42E969B1-6887-1E45-B52D-819179439AA7}" type="sibTrans" cxnId="{08ECD2F8-8AA0-7B48-8F26-AB8297E796D9}">
      <dgm:prSet/>
      <dgm:spPr/>
      <dgm:t>
        <a:bodyPr/>
        <a:lstStyle/>
        <a:p>
          <a:endParaRPr lang="en-US"/>
        </a:p>
      </dgm:t>
    </dgm:pt>
    <dgm:pt modelId="{750EC33A-99D5-1D43-9694-61AEE73FB5CD}">
      <dgm:prSet phldrT="[Text]" custT="1"/>
      <dgm:spPr>
        <a:xfrm rot="10800000">
          <a:off x="1372195" y="2118273"/>
          <a:ext cx="4639142" cy="814758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sz="2400" dirty="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Government Labor Data</a:t>
          </a:r>
        </a:p>
      </dgm:t>
    </dgm:pt>
    <dgm:pt modelId="{F142DF52-18F5-2147-930E-5EBBD00CE5BE}" type="parTrans" cxnId="{0B69D37B-3D68-E54D-9542-6B38BBB83BF4}">
      <dgm:prSet/>
      <dgm:spPr/>
      <dgm:t>
        <a:bodyPr/>
        <a:lstStyle/>
        <a:p>
          <a:endParaRPr lang="en-US"/>
        </a:p>
      </dgm:t>
    </dgm:pt>
    <dgm:pt modelId="{14EA5964-58D6-3B4E-A3D7-548662567C6B}" type="sibTrans" cxnId="{0B69D37B-3D68-E54D-9542-6B38BBB83BF4}">
      <dgm:prSet/>
      <dgm:spPr/>
      <dgm:t>
        <a:bodyPr/>
        <a:lstStyle/>
        <a:p>
          <a:endParaRPr lang="en-US"/>
        </a:p>
      </dgm:t>
    </dgm:pt>
    <dgm:pt modelId="{97FC2FA5-3EC0-3246-8ACD-D4E85931E317}" type="pres">
      <dgm:prSet presAssocID="{AEF927B8-AA8C-1B4A-AC23-EDAD76BAE3BD}" presName="linearFlow" presStyleCnt="0">
        <dgm:presLayoutVars>
          <dgm:dir/>
          <dgm:resizeHandles val="exact"/>
        </dgm:presLayoutVars>
      </dgm:prSet>
      <dgm:spPr/>
    </dgm:pt>
    <dgm:pt modelId="{3440C23C-05BA-8346-9F96-DDB205390360}" type="pres">
      <dgm:prSet presAssocID="{6EDF2022-5FA8-E241-B106-A554BC54500D}" presName="composite" presStyleCnt="0"/>
      <dgm:spPr/>
    </dgm:pt>
    <dgm:pt modelId="{1467855D-7D42-314D-9045-8FC51E576522}" type="pres">
      <dgm:prSet presAssocID="{6EDF2022-5FA8-E241-B106-A554BC54500D}" presName="imgShp" presStyleLbl="fgImgPlace1" presStyleIdx="0" presStyleCnt="3"/>
      <dgm:spPr>
        <a:xfrm>
          <a:off x="964816" y="2332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ACD865F9-58DB-3740-8879-52C52C223438}" type="pres">
      <dgm:prSet presAssocID="{6EDF2022-5FA8-E241-B106-A554BC54500D}" presName="txShp" presStyleLbl="node1" presStyleIdx="0" presStyleCnt="3">
        <dgm:presLayoutVars>
          <dgm:bulletEnabled val="1"/>
        </dgm:presLayoutVars>
      </dgm:prSet>
      <dgm:spPr/>
    </dgm:pt>
    <dgm:pt modelId="{04B4342F-B716-A441-9525-47FC2B8A8C56}" type="pres">
      <dgm:prSet presAssocID="{97F2993C-58A2-894A-87EB-FAFC4BD2DE48}" presName="spacing" presStyleCnt="0"/>
      <dgm:spPr/>
    </dgm:pt>
    <dgm:pt modelId="{549F0617-F561-4142-A27D-E14B50BDFBF8}" type="pres">
      <dgm:prSet presAssocID="{8ABA19C2-AF6F-7E47-841D-AEB00AE8889B}" presName="composite" presStyleCnt="0"/>
      <dgm:spPr/>
    </dgm:pt>
    <dgm:pt modelId="{0DFE6750-3A22-1940-A316-AB3A9057D2F8}" type="pres">
      <dgm:prSet presAssocID="{8ABA19C2-AF6F-7E47-841D-AEB00AE8889B}" presName="imgShp" presStyleLbl="fgImgPlace1" presStyleIdx="1" presStyleCnt="3"/>
      <dgm:spPr>
        <a:xfrm>
          <a:off x="964816" y="1060303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6ECAC84B-61B9-F646-9DD5-1D4D80182F82}" type="pres">
      <dgm:prSet presAssocID="{8ABA19C2-AF6F-7E47-841D-AEB00AE8889B}" presName="txShp" presStyleLbl="node1" presStyleIdx="1" presStyleCnt="3">
        <dgm:presLayoutVars>
          <dgm:bulletEnabled val="1"/>
        </dgm:presLayoutVars>
      </dgm:prSet>
      <dgm:spPr/>
    </dgm:pt>
    <dgm:pt modelId="{C6948E3A-761C-9F43-A5AD-4DDAF40A7620}" type="pres">
      <dgm:prSet presAssocID="{42E969B1-6887-1E45-B52D-819179439AA7}" presName="spacing" presStyleCnt="0"/>
      <dgm:spPr/>
    </dgm:pt>
    <dgm:pt modelId="{BB118D3A-1E52-4F46-A569-B74501C1D5DC}" type="pres">
      <dgm:prSet presAssocID="{750EC33A-99D5-1D43-9694-61AEE73FB5CD}" presName="composite" presStyleCnt="0"/>
      <dgm:spPr/>
    </dgm:pt>
    <dgm:pt modelId="{FA58A3B6-1E33-064B-A4FC-87D691DC3C31}" type="pres">
      <dgm:prSet presAssocID="{750EC33A-99D5-1D43-9694-61AEE73FB5CD}" presName="imgShp" presStyleLbl="fgImgPlace1" presStyleIdx="2" presStyleCnt="3"/>
      <dgm:spPr>
        <a:xfrm>
          <a:off x="964816" y="2118273"/>
          <a:ext cx="814758" cy="81475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1C52D5D-D34F-A748-B268-20565482B78E}" type="pres">
      <dgm:prSet presAssocID="{750EC33A-99D5-1D43-9694-61AEE73FB5CD}" presName="txShp" presStyleLbl="node1" presStyleIdx="2" presStyleCnt="3">
        <dgm:presLayoutVars>
          <dgm:bulletEnabled val="1"/>
        </dgm:presLayoutVars>
      </dgm:prSet>
      <dgm:spPr/>
    </dgm:pt>
  </dgm:ptLst>
  <dgm:cxnLst>
    <dgm:cxn modelId="{DCD9470C-4E01-F646-9FCB-10BB3D597B1E}" srcId="{AEF927B8-AA8C-1B4A-AC23-EDAD76BAE3BD}" destId="{6EDF2022-5FA8-E241-B106-A554BC54500D}" srcOrd="0" destOrd="0" parTransId="{F7DC7BB8-9C53-7744-850B-96C6746C7A7E}" sibTransId="{97F2993C-58A2-894A-87EB-FAFC4BD2DE48}"/>
    <dgm:cxn modelId="{2A7CD72F-469A-CA41-B002-FCC213DF2936}" type="presOf" srcId="{AEF927B8-AA8C-1B4A-AC23-EDAD76BAE3BD}" destId="{97FC2FA5-3EC0-3246-8ACD-D4E85931E317}" srcOrd="0" destOrd="0" presId="urn:microsoft.com/office/officeart/2005/8/layout/vList3"/>
    <dgm:cxn modelId="{0B69D37B-3D68-E54D-9542-6B38BBB83BF4}" srcId="{AEF927B8-AA8C-1B4A-AC23-EDAD76BAE3BD}" destId="{750EC33A-99D5-1D43-9694-61AEE73FB5CD}" srcOrd="2" destOrd="0" parTransId="{F142DF52-18F5-2147-930E-5EBBD00CE5BE}" sibTransId="{14EA5964-58D6-3B4E-A3D7-548662567C6B}"/>
    <dgm:cxn modelId="{C7C33892-F3BC-904D-979E-25B879DFD307}" type="presOf" srcId="{750EC33A-99D5-1D43-9694-61AEE73FB5CD}" destId="{F1C52D5D-D34F-A748-B268-20565482B78E}" srcOrd="0" destOrd="0" presId="urn:microsoft.com/office/officeart/2005/8/layout/vList3"/>
    <dgm:cxn modelId="{1D2553B0-B2B3-E54E-8AB8-B3BA67C55041}" type="presOf" srcId="{8ABA19C2-AF6F-7E47-841D-AEB00AE8889B}" destId="{6ECAC84B-61B9-F646-9DD5-1D4D80182F82}" srcOrd="0" destOrd="0" presId="urn:microsoft.com/office/officeart/2005/8/layout/vList3"/>
    <dgm:cxn modelId="{0A7FF9EA-4444-7B49-88FF-02EFD86695A0}" type="presOf" srcId="{6EDF2022-5FA8-E241-B106-A554BC54500D}" destId="{ACD865F9-58DB-3740-8879-52C52C223438}" srcOrd="0" destOrd="0" presId="urn:microsoft.com/office/officeart/2005/8/layout/vList3"/>
    <dgm:cxn modelId="{08ECD2F8-8AA0-7B48-8F26-AB8297E796D9}" srcId="{AEF927B8-AA8C-1B4A-AC23-EDAD76BAE3BD}" destId="{8ABA19C2-AF6F-7E47-841D-AEB00AE8889B}" srcOrd="1" destOrd="0" parTransId="{E2D2156F-BB48-E341-8CA1-026B0D3C1632}" sibTransId="{42E969B1-6887-1E45-B52D-819179439AA7}"/>
    <dgm:cxn modelId="{48B94797-8E92-E941-85E4-DAA1839192D7}" type="presParOf" srcId="{97FC2FA5-3EC0-3246-8ACD-D4E85931E317}" destId="{3440C23C-05BA-8346-9F96-DDB205390360}" srcOrd="0" destOrd="0" presId="urn:microsoft.com/office/officeart/2005/8/layout/vList3"/>
    <dgm:cxn modelId="{9093A529-5499-DF4D-BB64-1563ED0A99F8}" type="presParOf" srcId="{3440C23C-05BA-8346-9F96-DDB205390360}" destId="{1467855D-7D42-314D-9045-8FC51E576522}" srcOrd="0" destOrd="0" presId="urn:microsoft.com/office/officeart/2005/8/layout/vList3"/>
    <dgm:cxn modelId="{2D88F2E5-D328-0145-9DBE-7376238CE845}" type="presParOf" srcId="{3440C23C-05BA-8346-9F96-DDB205390360}" destId="{ACD865F9-58DB-3740-8879-52C52C223438}" srcOrd="1" destOrd="0" presId="urn:microsoft.com/office/officeart/2005/8/layout/vList3"/>
    <dgm:cxn modelId="{69A4E7E7-E13B-294F-9660-9B3BFEF4E8CC}" type="presParOf" srcId="{97FC2FA5-3EC0-3246-8ACD-D4E85931E317}" destId="{04B4342F-B716-A441-9525-47FC2B8A8C56}" srcOrd="1" destOrd="0" presId="urn:microsoft.com/office/officeart/2005/8/layout/vList3"/>
    <dgm:cxn modelId="{9506594C-9232-3248-B8B1-CBF02E52D6AF}" type="presParOf" srcId="{97FC2FA5-3EC0-3246-8ACD-D4E85931E317}" destId="{549F0617-F561-4142-A27D-E14B50BDFBF8}" srcOrd="2" destOrd="0" presId="urn:microsoft.com/office/officeart/2005/8/layout/vList3"/>
    <dgm:cxn modelId="{998B0B9B-7901-2C44-A2F6-39E16A6371A2}" type="presParOf" srcId="{549F0617-F561-4142-A27D-E14B50BDFBF8}" destId="{0DFE6750-3A22-1940-A316-AB3A9057D2F8}" srcOrd="0" destOrd="0" presId="urn:microsoft.com/office/officeart/2005/8/layout/vList3"/>
    <dgm:cxn modelId="{B51E0314-70C0-AE4B-AFAD-B0EAF67E8E34}" type="presParOf" srcId="{549F0617-F561-4142-A27D-E14B50BDFBF8}" destId="{6ECAC84B-61B9-F646-9DD5-1D4D80182F82}" srcOrd="1" destOrd="0" presId="urn:microsoft.com/office/officeart/2005/8/layout/vList3"/>
    <dgm:cxn modelId="{32EBC7F6-7E52-6C4E-9B58-2CB44AB8B027}" type="presParOf" srcId="{97FC2FA5-3EC0-3246-8ACD-D4E85931E317}" destId="{C6948E3A-761C-9F43-A5AD-4DDAF40A7620}" srcOrd="3" destOrd="0" presId="urn:microsoft.com/office/officeart/2005/8/layout/vList3"/>
    <dgm:cxn modelId="{B1272D20-A324-664D-BE81-F2A25061832A}" type="presParOf" srcId="{97FC2FA5-3EC0-3246-8ACD-D4E85931E317}" destId="{BB118D3A-1E52-4F46-A569-B74501C1D5DC}" srcOrd="4" destOrd="0" presId="urn:microsoft.com/office/officeart/2005/8/layout/vList3"/>
    <dgm:cxn modelId="{8A7BF5F3-E708-5346-891B-FC98C73065B2}" type="presParOf" srcId="{BB118D3A-1E52-4F46-A569-B74501C1D5DC}" destId="{FA58A3B6-1E33-064B-A4FC-87D691DC3C31}" srcOrd="0" destOrd="0" presId="urn:microsoft.com/office/officeart/2005/8/layout/vList3"/>
    <dgm:cxn modelId="{1825543E-96DC-2647-8A37-A21DEBFF7D89}" type="presParOf" srcId="{BB118D3A-1E52-4F46-A569-B74501C1D5DC}" destId="{F1C52D5D-D34F-A748-B268-20565482B78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86DED2-7572-4E83-B75C-7D18A8D4E333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526265B-13B6-4548-836D-5B93A118E9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4.2 </a:t>
          </a:r>
          <a:r>
            <a:rPr lang="en-US" b="1" dirty="0" err="1"/>
            <a:t>Miillion</a:t>
          </a:r>
          <a:r>
            <a:rPr lang="en-US" baseline="0" dirty="0"/>
            <a:t> </a:t>
          </a:r>
          <a:r>
            <a:rPr lang="en-US" b="1" baseline="0" dirty="0"/>
            <a:t>Data Science Job Postings</a:t>
          </a:r>
          <a:endParaRPr lang="en-US" b="1" dirty="0"/>
        </a:p>
      </dgm:t>
    </dgm:pt>
    <dgm:pt modelId="{7DCF236C-3850-4890-B692-D08973A77841}" type="parTrans" cxnId="{29C8B3BF-FFDB-4F34-B8EE-8F6CD548621C}">
      <dgm:prSet/>
      <dgm:spPr/>
      <dgm:t>
        <a:bodyPr/>
        <a:lstStyle/>
        <a:p>
          <a:endParaRPr lang="en-US"/>
        </a:p>
      </dgm:t>
    </dgm:pt>
    <dgm:pt modelId="{14E0F7F6-6D27-4235-8A85-36CF631EB8B2}" type="sibTrans" cxnId="{29C8B3BF-FFDB-4F34-B8EE-8F6CD548621C}">
      <dgm:prSet/>
      <dgm:spPr/>
      <dgm:t>
        <a:bodyPr/>
        <a:lstStyle/>
        <a:p>
          <a:endParaRPr lang="en-US"/>
        </a:p>
      </dgm:t>
    </dgm:pt>
    <dgm:pt modelId="{97EAD3A1-1434-476B-BA0E-5C3FA0A468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Lightcast</a:t>
          </a:r>
          <a:r>
            <a:rPr lang="en-US"/>
            <a:t> (originally Burning Glass Technology, (BGT) Job postings</a:t>
          </a:r>
        </a:p>
      </dgm:t>
    </dgm:pt>
    <dgm:pt modelId="{60F543EA-F8D2-445C-AA31-D634BC40350F}" type="parTrans" cxnId="{7CFDB032-4326-4394-9C94-0D30A6A738FE}">
      <dgm:prSet/>
      <dgm:spPr/>
      <dgm:t>
        <a:bodyPr/>
        <a:lstStyle/>
        <a:p>
          <a:endParaRPr lang="en-US"/>
        </a:p>
      </dgm:t>
    </dgm:pt>
    <dgm:pt modelId="{73B76220-F8BD-4003-8734-89EEB22BEAA2}" type="sibTrans" cxnId="{7CFDB032-4326-4394-9C94-0D30A6A738FE}">
      <dgm:prSet/>
      <dgm:spPr/>
      <dgm:t>
        <a:bodyPr/>
        <a:lstStyle/>
        <a:p>
          <a:endParaRPr lang="en-US"/>
        </a:p>
      </dgm:t>
    </dgm:pt>
    <dgm:pt modelId="{16F1CF13-C9CF-4356-AC21-E1A79ACF85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BGT compiles data from over 40,000 sources, approximately 60-70% of the total US market</a:t>
          </a:r>
        </a:p>
      </dgm:t>
    </dgm:pt>
    <dgm:pt modelId="{1AD66A93-CC9E-4739-8558-677D4C4FF33D}" type="parTrans" cxnId="{4E51F856-37AD-4C68-8274-3D89C0A1528E}">
      <dgm:prSet/>
      <dgm:spPr/>
      <dgm:t>
        <a:bodyPr/>
        <a:lstStyle/>
        <a:p>
          <a:endParaRPr lang="en-US"/>
        </a:p>
      </dgm:t>
    </dgm:pt>
    <dgm:pt modelId="{C8F885C6-95DD-4E53-85DD-8DE3BF0DEC77}" type="sibTrans" cxnId="{4E51F856-37AD-4C68-8274-3D89C0A1528E}">
      <dgm:prSet/>
      <dgm:spPr/>
      <dgm:t>
        <a:bodyPr/>
        <a:lstStyle/>
        <a:p>
          <a:endParaRPr lang="en-US"/>
        </a:p>
      </dgm:t>
    </dgm:pt>
    <dgm:pt modelId="{5C2DABFB-6A1F-40BE-B8F0-C58AC54A8756}" type="pres">
      <dgm:prSet presAssocID="{C886DED2-7572-4E83-B75C-7D18A8D4E333}" presName="root" presStyleCnt="0">
        <dgm:presLayoutVars>
          <dgm:dir/>
          <dgm:resizeHandles val="exact"/>
        </dgm:presLayoutVars>
      </dgm:prSet>
      <dgm:spPr/>
    </dgm:pt>
    <dgm:pt modelId="{5301D0FC-9913-40FE-9224-3D42E472210C}" type="pres">
      <dgm:prSet presAssocID="{97EAD3A1-1434-476B-BA0E-5C3FA0A46880}" presName="compNode" presStyleCnt="0"/>
      <dgm:spPr/>
    </dgm:pt>
    <dgm:pt modelId="{7745F72E-823B-4259-BAE2-A73D271AA262}" type="pres">
      <dgm:prSet presAssocID="{97EAD3A1-1434-476B-BA0E-5C3FA0A46880}" presName="iconRect" presStyleLbl="node1" presStyleIdx="0" presStyleCnt="3" custScaleX="107968" custScaleY="94207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fighter"/>
        </a:ext>
      </dgm:extLst>
    </dgm:pt>
    <dgm:pt modelId="{DFADE06D-A81F-4325-A1A6-150F5929E463}" type="pres">
      <dgm:prSet presAssocID="{97EAD3A1-1434-476B-BA0E-5C3FA0A46880}" presName="spaceRect" presStyleCnt="0"/>
      <dgm:spPr/>
    </dgm:pt>
    <dgm:pt modelId="{328E6E23-0AE4-4C9F-B056-AF6A19CF8609}" type="pres">
      <dgm:prSet presAssocID="{97EAD3A1-1434-476B-BA0E-5C3FA0A46880}" presName="textRect" presStyleLbl="revTx" presStyleIdx="0" presStyleCnt="3">
        <dgm:presLayoutVars>
          <dgm:chMax val="1"/>
          <dgm:chPref val="1"/>
        </dgm:presLayoutVars>
      </dgm:prSet>
      <dgm:spPr/>
    </dgm:pt>
    <dgm:pt modelId="{BF86C326-0987-4E54-81CC-9C6514F33050}" type="pres">
      <dgm:prSet presAssocID="{73B76220-F8BD-4003-8734-89EEB22BEAA2}" presName="sibTrans" presStyleCnt="0"/>
      <dgm:spPr/>
    </dgm:pt>
    <dgm:pt modelId="{E2861F7B-BC41-431B-9DA2-634BE260FF89}" type="pres">
      <dgm:prSet presAssocID="{8526265B-13B6-4548-836D-5B93A118E9A4}" presName="compNode" presStyleCnt="0"/>
      <dgm:spPr/>
    </dgm:pt>
    <dgm:pt modelId="{C33E21B6-5C1F-44B7-A113-5DFC29E7C9D3}" type="pres">
      <dgm:prSet presAssocID="{8526265B-13B6-4548-836D-5B93A118E9A4}" presName="iconRect" presStyleLbl="node1" presStyleIdx="1" presStyleCnt="3" custLinFactX="100000" custLinFactNeighborX="164644" custLinFactNeighborY="-2998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EFE571B-8AF1-41FF-BF33-F6182B007808}" type="pres">
      <dgm:prSet presAssocID="{8526265B-13B6-4548-836D-5B93A118E9A4}" presName="spaceRect" presStyleCnt="0"/>
      <dgm:spPr/>
    </dgm:pt>
    <dgm:pt modelId="{437109A9-36CB-43E0-B519-216BCB2567CA}" type="pres">
      <dgm:prSet presAssocID="{8526265B-13B6-4548-836D-5B93A118E9A4}" presName="textRect" presStyleLbl="revTx" presStyleIdx="1" presStyleCnt="3" custScaleY="62289" custLinFactX="15299" custLinFactNeighborX="100000" custLinFactNeighborY="-16850">
        <dgm:presLayoutVars>
          <dgm:chMax val="1"/>
          <dgm:chPref val="1"/>
        </dgm:presLayoutVars>
      </dgm:prSet>
      <dgm:spPr/>
    </dgm:pt>
    <dgm:pt modelId="{FBAC6566-B39F-4B59-B0E2-76C12EC81A49}" type="pres">
      <dgm:prSet presAssocID="{14E0F7F6-6D27-4235-8A85-36CF631EB8B2}" presName="sibTrans" presStyleCnt="0"/>
      <dgm:spPr/>
    </dgm:pt>
    <dgm:pt modelId="{D89EB3BB-ADF6-44BB-8BAB-DDB962A3E893}" type="pres">
      <dgm:prSet presAssocID="{16F1CF13-C9CF-4356-AC21-E1A79ACF8501}" presName="compNode" presStyleCnt="0"/>
      <dgm:spPr/>
    </dgm:pt>
    <dgm:pt modelId="{14AC5518-7516-4797-9665-E134F35362E6}" type="pres">
      <dgm:prSet presAssocID="{16F1CF13-C9CF-4356-AC21-E1A79ACF8501}" presName="iconRect" presStyleLbl="node1" presStyleIdx="2" presStyleCnt="3" custLinFactX="-100000" custLinFactNeighborX="-175246" custLinFactNeighborY="-2998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F6A457C-CC88-46E4-8A85-1F57BEB5D0A4}" type="pres">
      <dgm:prSet presAssocID="{16F1CF13-C9CF-4356-AC21-E1A79ACF8501}" presName="spaceRect" presStyleCnt="0"/>
      <dgm:spPr/>
    </dgm:pt>
    <dgm:pt modelId="{C06F93CF-13D5-469E-83E0-6A02F9C7952E}" type="pres">
      <dgm:prSet presAssocID="{16F1CF13-C9CF-4356-AC21-E1A79ACF8501}" presName="textRect" presStyleLbl="revTx" presStyleIdx="2" presStyleCnt="3" custLinFactX="-20435" custLinFactNeighborX="-100000" custLinFactNeighborY="-8583">
        <dgm:presLayoutVars>
          <dgm:chMax val="1"/>
          <dgm:chPref val="1"/>
        </dgm:presLayoutVars>
      </dgm:prSet>
      <dgm:spPr/>
    </dgm:pt>
  </dgm:ptLst>
  <dgm:cxnLst>
    <dgm:cxn modelId="{7CFDB032-4326-4394-9C94-0D30A6A738FE}" srcId="{C886DED2-7572-4E83-B75C-7D18A8D4E333}" destId="{97EAD3A1-1434-476B-BA0E-5C3FA0A46880}" srcOrd="0" destOrd="0" parTransId="{60F543EA-F8D2-445C-AA31-D634BC40350F}" sibTransId="{73B76220-F8BD-4003-8734-89EEB22BEAA2}"/>
    <dgm:cxn modelId="{DEADAD40-1034-4CA1-9409-DD206A11F908}" type="presOf" srcId="{C886DED2-7572-4E83-B75C-7D18A8D4E333}" destId="{5C2DABFB-6A1F-40BE-B8F0-C58AC54A8756}" srcOrd="0" destOrd="0" presId="urn:microsoft.com/office/officeart/2018/2/layout/IconLabelList"/>
    <dgm:cxn modelId="{4E51F856-37AD-4C68-8274-3D89C0A1528E}" srcId="{C886DED2-7572-4E83-B75C-7D18A8D4E333}" destId="{16F1CF13-C9CF-4356-AC21-E1A79ACF8501}" srcOrd="2" destOrd="0" parTransId="{1AD66A93-CC9E-4739-8558-677D4C4FF33D}" sibTransId="{C8F885C6-95DD-4E53-85DD-8DE3BF0DEC77}"/>
    <dgm:cxn modelId="{74D81B74-ABCE-F445-9903-737E972D6297}" type="presOf" srcId="{97EAD3A1-1434-476B-BA0E-5C3FA0A46880}" destId="{328E6E23-0AE4-4C9F-B056-AF6A19CF8609}" srcOrd="0" destOrd="0" presId="urn:microsoft.com/office/officeart/2018/2/layout/IconLabelList"/>
    <dgm:cxn modelId="{C38E4B82-A953-EC44-AE23-112C590B521A}" type="presOf" srcId="{16F1CF13-C9CF-4356-AC21-E1A79ACF8501}" destId="{C06F93CF-13D5-469E-83E0-6A02F9C7952E}" srcOrd="0" destOrd="0" presId="urn:microsoft.com/office/officeart/2018/2/layout/IconLabelList"/>
    <dgm:cxn modelId="{F5BDE691-5165-3D4E-89C1-25F6C013E572}" type="presOf" srcId="{8526265B-13B6-4548-836D-5B93A118E9A4}" destId="{437109A9-36CB-43E0-B519-216BCB2567CA}" srcOrd="0" destOrd="0" presId="urn:microsoft.com/office/officeart/2018/2/layout/IconLabelList"/>
    <dgm:cxn modelId="{29C8B3BF-FFDB-4F34-B8EE-8F6CD548621C}" srcId="{C886DED2-7572-4E83-B75C-7D18A8D4E333}" destId="{8526265B-13B6-4548-836D-5B93A118E9A4}" srcOrd="1" destOrd="0" parTransId="{7DCF236C-3850-4890-B692-D08973A77841}" sibTransId="{14E0F7F6-6D27-4235-8A85-36CF631EB8B2}"/>
    <dgm:cxn modelId="{652CFA4C-F93B-6144-94C2-333EEA46B372}" type="presParOf" srcId="{5C2DABFB-6A1F-40BE-B8F0-C58AC54A8756}" destId="{5301D0FC-9913-40FE-9224-3D42E472210C}" srcOrd="0" destOrd="0" presId="urn:microsoft.com/office/officeart/2018/2/layout/IconLabelList"/>
    <dgm:cxn modelId="{92C5EA69-872D-E943-ABCC-AA5C42F47788}" type="presParOf" srcId="{5301D0FC-9913-40FE-9224-3D42E472210C}" destId="{7745F72E-823B-4259-BAE2-A73D271AA262}" srcOrd="0" destOrd="0" presId="urn:microsoft.com/office/officeart/2018/2/layout/IconLabelList"/>
    <dgm:cxn modelId="{A4BE545A-0CD4-E149-896E-14D65A70BEA8}" type="presParOf" srcId="{5301D0FC-9913-40FE-9224-3D42E472210C}" destId="{DFADE06D-A81F-4325-A1A6-150F5929E463}" srcOrd="1" destOrd="0" presId="urn:microsoft.com/office/officeart/2018/2/layout/IconLabelList"/>
    <dgm:cxn modelId="{71F7B853-3DBA-7F4E-B5E5-08763D598FB3}" type="presParOf" srcId="{5301D0FC-9913-40FE-9224-3D42E472210C}" destId="{328E6E23-0AE4-4C9F-B056-AF6A19CF8609}" srcOrd="2" destOrd="0" presId="urn:microsoft.com/office/officeart/2018/2/layout/IconLabelList"/>
    <dgm:cxn modelId="{7F11D5D5-7BBA-034F-BCED-B4EE9768C128}" type="presParOf" srcId="{5C2DABFB-6A1F-40BE-B8F0-C58AC54A8756}" destId="{BF86C326-0987-4E54-81CC-9C6514F33050}" srcOrd="1" destOrd="0" presId="urn:microsoft.com/office/officeart/2018/2/layout/IconLabelList"/>
    <dgm:cxn modelId="{995B92AF-E9B3-FB48-87A1-249F4208EFA8}" type="presParOf" srcId="{5C2DABFB-6A1F-40BE-B8F0-C58AC54A8756}" destId="{E2861F7B-BC41-431B-9DA2-634BE260FF89}" srcOrd="2" destOrd="0" presId="urn:microsoft.com/office/officeart/2018/2/layout/IconLabelList"/>
    <dgm:cxn modelId="{D0FE1045-C24B-B647-A57E-B5F88DC8D104}" type="presParOf" srcId="{E2861F7B-BC41-431B-9DA2-634BE260FF89}" destId="{C33E21B6-5C1F-44B7-A113-5DFC29E7C9D3}" srcOrd="0" destOrd="0" presId="urn:microsoft.com/office/officeart/2018/2/layout/IconLabelList"/>
    <dgm:cxn modelId="{160916E0-56E1-8F40-8D61-DD2CA0D5B0F6}" type="presParOf" srcId="{E2861F7B-BC41-431B-9DA2-634BE260FF89}" destId="{5EFE571B-8AF1-41FF-BF33-F6182B007808}" srcOrd="1" destOrd="0" presId="urn:microsoft.com/office/officeart/2018/2/layout/IconLabelList"/>
    <dgm:cxn modelId="{B611A8C8-62A4-2246-9B14-C0965FEDA108}" type="presParOf" srcId="{E2861F7B-BC41-431B-9DA2-634BE260FF89}" destId="{437109A9-36CB-43E0-B519-216BCB2567CA}" srcOrd="2" destOrd="0" presId="urn:microsoft.com/office/officeart/2018/2/layout/IconLabelList"/>
    <dgm:cxn modelId="{2B4AC7DD-4C9A-CB47-9409-87ED38E78409}" type="presParOf" srcId="{5C2DABFB-6A1F-40BE-B8F0-C58AC54A8756}" destId="{FBAC6566-B39F-4B59-B0E2-76C12EC81A49}" srcOrd="3" destOrd="0" presId="urn:microsoft.com/office/officeart/2018/2/layout/IconLabelList"/>
    <dgm:cxn modelId="{3394571B-D5CE-B249-BF90-E65073207339}" type="presParOf" srcId="{5C2DABFB-6A1F-40BE-B8F0-C58AC54A8756}" destId="{D89EB3BB-ADF6-44BB-8BAB-DDB962A3E893}" srcOrd="4" destOrd="0" presId="urn:microsoft.com/office/officeart/2018/2/layout/IconLabelList"/>
    <dgm:cxn modelId="{5FB3EDFA-F9D8-694E-9255-82EA1DDD1ED7}" type="presParOf" srcId="{D89EB3BB-ADF6-44BB-8BAB-DDB962A3E893}" destId="{14AC5518-7516-4797-9665-E134F35362E6}" srcOrd="0" destOrd="0" presId="urn:microsoft.com/office/officeart/2018/2/layout/IconLabelList"/>
    <dgm:cxn modelId="{80F46233-164E-A24F-90F6-FA5075FF5A5F}" type="presParOf" srcId="{D89EB3BB-ADF6-44BB-8BAB-DDB962A3E893}" destId="{8F6A457C-CC88-46E4-8A85-1F57BEB5D0A4}" srcOrd="1" destOrd="0" presId="urn:microsoft.com/office/officeart/2018/2/layout/IconLabelList"/>
    <dgm:cxn modelId="{A09203CE-DE8B-F546-9C3C-CD31C8D0360C}" type="presParOf" srcId="{D89EB3BB-ADF6-44BB-8BAB-DDB962A3E893}" destId="{C06F93CF-13D5-469E-83E0-6A02F9C795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FCB592-C39D-BC4D-8791-A6FDE32628E8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D243AF-8529-E846-982E-5E4EC4482ECB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Salary Benchmarking</a:t>
          </a:r>
        </a:p>
      </dgm:t>
    </dgm:pt>
    <dgm:pt modelId="{6BDA378C-3631-0248-ABDE-F751C80A6104}" type="parTrans" cxnId="{51117975-1427-A84B-B7D9-8246B1D6FD5E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B056E5-1BDC-AF40-AB7A-CE61C0E2C469}" type="sibTrans" cxnId="{51117975-1427-A84B-B7D9-8246B1D6FD5E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A86C04-7EC3-424A-A073-F7E432CAF7E4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Salary Prediction</a:t>
          </a:r>
        </a:p>
      </dgm:t>
    </dgm:pt>
    <dgm:pt modelId="{6181950E-59C4-C840-B03E-00AAE47DE64A}" type="parTrans" cxnId="{19C9C1D5-2B22-1641-BCF7-706D70F9E36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C9DB9A-7F78-C94F-9E82-7E5115F8D53C}" type="sibTrans" cxnId="{19C9C1D5-2B22-1641-BCF7-706D70F9E36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EDBBB3-D238-8E4D-8748-5BAC51F582FC}">
      <dgm:prSet phldrT="[Text]"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Bana et al (2022)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: Used BERT Embeddings in Convolutional Neural Network (CNN) to predict Salary</a:t>
          </a:r>
        </a:p>
      </dgm:t>
    </dgm:pt>
    <dgm:pt modelId="{E9F0E2F9-F309-684B-A1D7-E44359269C25}" type="parTrans" cxnId="{62F1AC63-323E-E444-9A4A-3294A885408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922978-9688-5C40-8EA2-FF1462C8C03B}" type="sibTrans" cxnId="{62F1AC63-323E-E444-9A4A-3294A885408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2CC0E-0562-7A48-920E-F62F9DA2879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Meng et al.(2018)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: Developed “Holistic Salary Benchmarking Matrix Factorization (HSBMF)” technique, utilizing extensive online recruitment data to incorporate elements like company similarity and job characteristics, along with spatial-temporal dynamics, into salary predictions.</a:t>
          </a:r>
        </a:p>
      </dgm:t>
    </dgm:pt>
    <dgm:pt modelId="{B94E4A39-5855-BC41-80FD-19CF6242EF58}" type="parTrans" cxnId="{AAA57BDB-CD2A-8F4F-B577-AAD1D8A9E57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B1A613-91BA-A440-861F-921DBF365806}" type="sibTrans" cxnId="{AAA57BDB-CD2A-8F4F-B577-AAD1D8A9E57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5D5BC8-65AF-FE43-9BAD-16D2939AFCF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Meng et al.(2022)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: Developed the Nonparametric-Dirichlet process-based latent factor model (NDP-JSB)</a:t>
          </a:r>
        </a:p>
      </dgm:t>
    </dgm:pt>
    <dgm:pt modelId="{D48584F8-0281-4349-9D84-3D4D6CDA47A9}" type="parTrans" cxnId="{D2087502-E014-674C-B0D6-C3AB477A38B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05F15-BAA1-5F4F-84B6-D7DABE8F2230}" type="sibTrans" cxnId="{D2087502-E014-674C-B0D6-C3AB477A38B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6513A6-F822-DE43-B7B3-D5371369CA19}" type="pres">
      <dgm:prSet presAssocID="{85FCB592-C39D-BC4D-8791-A6FDE32628E8}" presName="linear" presStyleCnt="0">
        <dgm:presLayoutVars>
          <dgm:animLvl val="lvl"/>
          <dgm:resizeHandles val="exact"/>
        </dgm:presLayoutVars>
      </dgm:prSet>
      <dgm:spPr/>
    </dgm:pt>
    <dgm:pt modelId="{F683A158-4CA4-6149-9A7F-7F7836DBE6F6}" type="pres">
      <dgm:prSet presAssocID="{EED243AF-8529-E846-982E-5E4EC4482ECB}" presName="parentText" presStyleLbl="node1" presStyleIdx="0" presStyleCnt="2" custScaleY="43083">
        <dgm:presLayoutVars>
          <dgm:chMax val="0"/>
          <dgm:bulletEnabled val="1"/>
        </dgm:presLayoutVars>
      </dgm:prSet>
      <dgm:spPr/>
    </dgm:pt>
    <dgm:pt modelId="{9BEFAAA7-933B-5D45-84BD-ACD93D68EEB9}" type="pres">
      <dgm:prSet presAssocID="{EED243AF-8529-E846-982E-5E4EC4482ECB}" presName="childText" presStyleLbl="revTx" presStyleIdx="0" presStyleCnt="2">
        <dgm:presLayoutVars>
          <dgm:bulletEnabled val="1"/>
        </dgm:presLayoutVars>
      </dgm:prSet>
      <dgm:spPr/>
    </dgm:pt>
    <dgm:pt modelId="{7924D018-67F2-FC43-AA23-5A998F19B3C0}" type="pres">
      <dgm:prSet presAssocID="{F5A86C04-7EC3-424A-A073-F7E432CAF7E4}" presName="parentText" presStyleLbl="node1" presStyleIdx="1" presStyleCnt="2" custScaleY="45128">
        <dgm:presLayoutVars>
          <dgm:chMax val="0"/>
          <dgm:bulletEnabled val="1"/>
        </dgm:presLayoutVars>
      </dgm:prSet>
      <dgm:spPr/>
    </dgm:pt>
    <dgm:pt modelId="{E91B94FB-BCF0-4D4B-85D3-4F6E8F79AA0D}" type="pres">
      <dgm:prSet presAssocID="{F5A86C04-7EC3-424A-A073-F7E432CAF7E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2087502-E014-674C-B0D6-C3AB477A38B0}" srcId="{EED243AF-8529-E846-982E-5E4EC4482ECB}" destId="{185D5BC8-65AF-FE43-9BAD-16D2939AFCF1}" srcOrd="1" destOrd="0" parTransId="{D48584F8-0281-4349-9D84-3D4D6CDA47A9}" sibTransId="{F8105F15-BAA1-5F4F-84B6-D7DABE8F2230}"/>
    <dgm:cxn modelId="{B11D551A-EA96-6A45-B1CA-5927E1CA9AAE}" type="presOf" srcId="{185D5BC8-65AF-FE43-9BAD-16D2939AFCF1}" destId="{9BEFAAA7-933B-5D45-84BD-ACD93D68EEB9}" srcOrd="0" destOrd="1" presId="urn:microsoft.com/office/officeart/2005/8/layout/vList2"/>
    <dgm:cxn modelId="{62F1AC63-323E-E444-9A4A-3294A885408D}" srcId="{F5A86C04-7EC3-424A-A073-F7E432CAF7E4}" destId="{F1EDBBB3-D238-8E4D-8748-5BAC51F582FC}" srcOrd="0" destOrd="0" parTransId="{E9F0E2F9-F309-684B-A1D7-E44359269C25}" sibTransId="{C2922978-9688-5C40-8EA2-FF1462C8C03B}"/>
    <dgm:cxn modelId="{51117975-1427-A84B-B7D9-8246B1D6FD5E}" srcId="{85FCB592-C39D-BC4D-8791-A6FDE32628E8}" destId="{EED243AF-8529-E846-982E-5E4EC4482ECB}" srcOrd="0" destOrd="0" parTransId="{6BDA378C-3631-0248-ABDE-F751C80A6104}" sibTransId="{D3B056E5-1BDC-AF40-AB7A-CE61C0E2C469}"/>
    <dgm:cxn modelId="{E8CC1A86-8EB2-3A4B-9320-122F3259B8CF}" type="presOf" srcId="{85FCB592-C39D-BC4D-8791-A6FDE32628E8}" destId="{A56513A6-F822-DE43-B7B3-D5371369CA19}" srcOrd="0" destOrd="0" presId="urn:microsoft.com/office/officeart/2005/8/layout/vList2"/>
    <dgm:cxn modelId="{2055F4BC-7DC0-9241-A21C-17784CF8A664}" type="presOf" srcId="{EED243AF-8529-E846-982E-5E4EC4482ECB}" destId="{F683A158-4CA4-6149-9A7F-7F7836DBE6F6}" srcOrd="0" destOrd="0" presId="urn:microsoft.com/office/officeart/2005/8/layout/vList2"/>
    <dgm:cxn modelId="{19C9C1D5-2B22-1641-BCF7-706D70F9E365}" srcId="{85FCB592-C39D-BC4D-8791-A6FDE32628E8}" destId="{F5A86C04-7EC3-424A-A073-F7E432CAF7E4}" srcOrd="1" destOrd="0" parTransId="{6181950E-59C4-C840-B03E-00AAE47DE64A}" sibTransId="{31C9DB9A-7F78-C94F-9E82-7E5115F8D53C}"/>
    <dgm:cxn modelId="{AAA57BDB-CD2A-8F4F-B577-AAD1D8A9E576}" srcId="{EED243AF-8529-E846-982E-5E4EC4482ECB}" destId="{EC72CC0E-0562-7A48-920E-F62F9DA2879A}" srcOrd="0" destOrd="0" parTransId="{B94E4A39-5855-BC41-80FD-19CF6242EF58}" sibTransId="{F9B1A613-91BA-A440-861F-921DBF365806}"/>
    <dgm:cxn modelId="{CB6B4EE4-0C54-7948-A265-D99E513C1AE5}" type="presOf" srcId="{F1EDBBB3-D238-8E4D-8748-5BAC51F582FC}" destId="{E91B94FB-BCF0-4D4B-85D3-4F6E8F79AA0D}" srcOrd="0" destOrd="0" presId="urn:microsoft.com/office/officeart/2005/8/layout/vList2"/>
    <dgm:cxn modelId="{EAE567EF-F179-C846-803C-B2A11E4AA9A9}" type="presOf" srcId="{EC72CC0E-0562-7A48-920E-F62F9DA2879A}" destId="{9BEFAAA7-933B-5D45-84BD-ACD93D68EEB9}" srcOrd="0" destOrd="0" presId="urn:microsoft.com/office/officeart/2005/8/layout/vList2"/>
    <dgm:cxn modelId="{6DC4C8F3-C7D9-3A4C-A32C-970D6C8387B7}" type="presOf" srcId="{F5A86C04-7EC3-424A-A073-F7E432CAF7E4}" destId="{7924D018-67F2-FC43-AA23-5A998F19B3C0}" srcOrd="0" destOrd="0" presId="urn:microsoft.com/office/officeart/2005/8/layout/vList2"/>
    <dgm:cxn modelId="{60E111AF-AC2A-3947-AE6A-9D28F4A17FCF}" type="presParOf" srcId="{A56513A6-F822-DE43-B7B3-D5371369CA19}" destId="{F683A158-4CA4-6149-9A7F-7F7836DBE6F6}" srcOrd="0" destOrd="0" presId="urn:microsoft.com/office/officeart/2005/8/layout/vList2"/>
    <dgm:cxn modelId="{E6545278-F044-5340-83C9-AEF057FA132D}" type="presParOf" srcId="{A56513A6-F822-DE43-B7B3-D5371369CA19}" destId="{9BEFAAA7-933B-5D45-84BD-ACD93D68EEB9}" srcOrd="1" destOrd="0" presId="urn:microsoft.com/office/officeart/2005/8/layout/vList2"/>
    <dgm:cxn modelId="{1C020C5B-3BF3-604C-A510-34D1A07DB193}" type="presParOf" srcId="{A56513A6-F822-DE43-B7B3-D5371369CA19}" destId="{7924D018-67F2-FC43-AA23-5A998F19B3C0}" srcOrd="2" destOrd="0" presId="urn:microsoft.com/office/officeart/2005/8/layout/vList2"/>
    <dgm:cxn modelId="{9A2C64D7-CD15-8144-A5D3-EE3DF203646A}" type="presParOf" srcId="{A56513A6-F822-DE43-B7B3-D5371369CA19}" destId="{E91B94FB-BCF0-4D4B-85D3-4F6E8F79AA0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FCB592-C39D-BC4D-8791-A6FDE32628E8}" type="doc">
      <dgm:prSet loTypeId="urn:microsoft.com/office/officeart/2005/8/layout/vList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D243AF-8529-E846-982E-5E4EC4482ECB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Salary Benchmarking</a:t>
          </a:r>
        </a:p>
      </dgm:t>
    </dgm:pt>
    <dgm:pt modelId="{6BDA378C-3631-0248-ABDE-F751C80A6104}" type="parTrans" cxnId="{51117975-1427-A84B-B7D9-8246B1D6FD5E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B056E5-1BDC-AF40-AB7A-CE61C0E2C469}" type="sibTrans" cxnId="{51117975-1427-A84B-B7D9-8246B1D6FD5E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A86C04-7EC3-424A-A073-F7E432CAF7E4}">
      <dgm:prSet phldrT="[Text]"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Salary Prediction</a:t>
          </a:r>
        </a:p>
      </dgm:t>
    </dgm:pt>
    <dgm:pt modelId="{6181950E-59C4-C840-B03E-00AAE47DE64A}" type="parTrans" cxnId="{19C9C1D5-2B22-1641-BCF7-706D70F9E36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C9DB9A-7F78-C94F-9E82-7E5115F8D53C}" type="sibTrans" cxnId="{19C9C1D5-2B22-1641-BCF7-706D70F9E36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EDBBB3-D238-8E4D-8748-5BAC51F582FC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Bana et al (2022)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2000" u="sng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Used BERT Embeddings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in Convolutional Neural Network (CNN) to predict Salary</a:t>
          </a:r>
        </a:p>
      </dgm:t>
    </dgm:pt>
    <dgm:pt modelId="{E9F0E2F9-F309-684B-A1D7-E44359269C25}" type="parTrans" cxnId="{62F1AC63-323E-E444-9A4A-3294A885408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922978-9688-5C40-8EA2-FF1462C8C03B}" type="sibTrans" cxnId="{62F1AC63-323E-E444-9A4A-3294A885408D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72CC0E-0562-7A48-920E-F62F9DA2879A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Meng et al.(2018)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: Developed “Holistic Salary Benchmarking Matrix Factorization (HSBMF)” technique, utilizing extensive online recruitment data to </a:t>
          </a:r>
          <a:r>
            <a:rPr lang="en-US" sz="2000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incorporate elements like company similarity and job characteristics, along with spatial-temporal dynamics, into salary predictions.</a:t>
          </a:r>
        </a:p>
      </dgm:t>
    </dgm:pt>
    <dgm:pt modelId="{B94E4A39-5855-BC41-80FD-19CF6242EF58}" type="parTrans" cxnId="{AAA57BDB-CD2A-8F4F-B577-AAD1D8A9E57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B1A613-91BA-A440-861F-921DBF365806}" type="sibTrans" cxnId="{AAA57BDB-CD2A-8F4F-B577-AAD1D8A9E57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5D5BC8-65AF-FE43-9BAD-16D2939AFCF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Meng et al.(2022)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: Developed the Nonparametric-Dirichlet process-based latent factor model (NDP-JSB)</a:t>
          </a:r>
        </a:p>
      </dgm:t>
    </dgm:pt>
    <dgm:pt modelId="{D48584F8-0281-4349-9D84-3D4D6CDA47A9}" type="parTrans" cxnId="{D2087502-E014-674C-B0D6-C3AB477A38B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105F15-BAA1-5F4F-84B6-D7DABE8F2230}" type="sibTrans" cxnId="{D2087502-E014-674C-B0D6-C3AB477A38B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6513A6-F822-DE43-B7B3-D5371369CA19}" type="pres">
      <dgm:prSet presAssocID="{85FCB592-C39D-BC4D-8791-A6FDE32628E8}" presName="linear" presStyleCnt="0">
        <dgm:presLayoutVars>
          <dgm:animLvl val="lvl"/>
          <dgm:resizeHandles val="exact"/>
        </dgm:presLayoutVars>
      </dgm:prSet>
      <dgm:spPr/>
    </dgm:pt>
    <dgm:pt modelId="{F683A158-4CA4-6149-9A7F-7F7836DBE6F6}" type="pres">
      <dgm:prSet presAssocID="{EED243AF-8529-E846-982E-5E4EC4482ECB}" presName="parentText" presStyleLbl="node1" presStyleIdx="0" presStyleCnt="2" custScaleY="43083">
        <dgm:presLayoutVars>
          <dgm:chMax val="0"/>
          <dgm:bulletEnabled val="1"/>
        </dgm:presLayoutVars>
      </dgm:prSet>
      <dgm:spPr/>
    </dgm:pt>
    <dgm:pt modelId="{9BEFAAA7-933B-5D45-84BD-ACD93D68EEB9}" type="pres">
      <dgm:prSet presAssocID="{EED243AF-8529-E846-982E-5E4EC4482ECB}" presName="childText" presStyleLbl="revTx" presStyleIdx="0" presStyleCnt="2">
        <dgm:presLayoutVars>
          <dgm:bulletEnabled val="1"/>
        </dgm:presLayoutVars>
      </dgm:prSet>
      <dgm:spPr/>
    </dgm:pt>
    <dgm:pt modelId="{7924D018-67F2-FC43-AA23-5A998F19B3C0}" type="pres">
      <dgm:prSet presAssocID="{F5A86C04-7EC3-424A-A073-F7E432CAF7E4}" presName="parentText" presStyleLbl="node1" presStyleIdx="1" presStyleCnt="2" custScaleY="45128">
        <dgm:presLayoutVars>
          <dgm:chMax val="0"/>
          <dgm:bulletEnabled val="1"/>
        </dgm:presLayoutVars>
      </dgm:prSet>
      <dgm:spPr/>
    </dgm:pt>
    <dgm:pt modelId="{E91B94FB-BCF0-4D4B-85D3-4F6E8F79AA0D}" type="pres">
      <dgm:prSet presAssocID="{F5A86C04-7EC3-424A-A073-F7E432CAF7E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2087502-E014-674C-B0D6-C3AB477A38B0}" srcId="{EED243AF-8529-E846-982E-5E4EC4482ECB}" destId="{185D5BC8-65AF-FE43-9BAD-16D2939AFCF1}" srcOrd="1" destOrd="0" parTransId="{D48584F8-0281-4349-9D84-3D4D6CDA47A9}" sibTransId="{F8105F15-BAA1-5F4F-84B6-D7DABE8F2230}"/>
    <dgm:cxn modelId="{B11D551A-EA96-6A45-B1CA-5927E1CA9AAE}" type="presOf" srcId="{185D5BC8-65AF-FE43-9BAD-16D2939AFCF1}" destId="{9BEFAAA7-933B-5D45-84BD-ACD93D68EEB9}" srcOrd="0" destOrd="1" presId="urn:microsoft.com/office/officeart/2005/8/layout/vList2"/>
    <dgm:cxn modelId="{62F1AC63-323E-E444-9A4A-3294A885408D}" srcId="{F5A86C04-7EC3-424A-A073-F7E432CAF7E4}" destId="{F1EDBBB3-D238-8E4D-8748-5BAC51F582FC}" srcOrd="0" destOrd="0" parTransId="{E9F0E2F9-F309-684B-A1D7-E44359269C25}" sibTransId="{C2922978-9688-5C40-8EA2-FF1462C8C03B}"/>
    <dgm:cxn modelId="{51117975-1427-A84B-B7D9-8246B1D6FD5E}" srcId="{85FCB592-C39D-BC4D-8791-A6FDE32628E8}" destId="{EED243AF-8529-E846-982E-5E4EC4482ECB}" srcOrd="0" destOrd="0" parTransId="{6BDA378C-3631-0248-ABDE-F751C80A6104}" sibTransId="{D3B056E5-1BDC-AF40-AB7A-CE61C0E2C469}"/>
    <dgm:cxn modelId="{E8CC1A86-8EB2-3A4B-9320-122F3259B8CF}" type="presOf" srcId="{85FCB592-C39D-BC4D-8791-A6FDE32628E8}" destId="{A56513A6-F822-DE43-B7B3-D5371369CA19}" srcOrd="0" destOrd="0" presId="urn:microsoft.com/office/officeart/2005/8/layout/vList2"/>
    <dgm:cxn modelId="{2055F4BC-7DC0-9241-A21C-17784CF8A664}" type="presOf" srcId="{EED243AF-8529-E846-982E-5E4EC4482ECB}" destId="{F683A158-4CA4-6149-9A7F-7F7836DBE6F6}" srcOrd="0" destOrd="0" presId="urn:microsoft.com/office/officeart/2005/8/layout/vList2"/>
    <dgm:cxn modelId="{19C9C1D5-2B22-1641-BCF7-706D70F9E365}" srcId="{85FCB592-C39D-BC4D-8791-A6FDE32628E8}" destId="{F5A86C04-7EC3-424A-A073-F7E432CAF7E4}" srcOrd="1" destOrd="0" parTransId="{6181950E-59C4-C840-B03E-00AAE47DE64A}" sibTransId="{31C9DB9A-7F78-C94F-9E82-7E5115F8D53C}"/>
    <dgm:cxn modelId="{AAA57BDB-CD2A-8F4F-B577-AAD1D8A9E576}" srcId="{EED243AF-8529-E846-982E-5E4EC4482ECB}" destId="{EC72CC0E-0562-7A48-920E-F62F9DA2879A}" srcOrd="0" destOrd="0" parTransId="{B94E4A39-5855-BC41-80FD-19CF6242EF58}" sibTransId="{F9B1A613-91BA-A440-861F-921DBF365806}"/>
    <dgm:cxn modelId="{CB6B4EE4-0C54-7948-A265-D99E513C1AE5}" type="presOf" srcId="{F1EDBBB3-D238-8E4D-8748-5BAC51F582FC}" destId="{E91B94FB-BCF0-4D4B-85D3-4F6E8F79AA0D}" srcOrd="0" destOrd="0" presId="urn:microsoft.com/office/officeart/2005/8/layout/vList2"/>
    <dgm:cxn modelId="{EAE567EF-F179-C846-803C-B2A11E4AA9A9}" type="presOf" srcId="{EC72CC0E-0562-7A48-920E-F62F9DA2879A}" destId="{9BEFAAA7-933B-5D45-84BD-ACD93D68EEB9}" srcOrd="0" destOrd="0" presId="urn:microsoft.com/office/officeart/2005/8/layout/vList2"/>
    <dgm:cxn modelId="{6DC4C8F3-C7D9-3A4C-A32C-970D6C8387B7}" type="presOf" srcId="{F5A86C04-7EC3-424A-A073-F7E432CAF7E4}" destId="{7924D018-67F2-FC43-AA23-5A998F19B3C0}" srcOrd="0" destOrd="0" presId="urn:microsoft.com/office/officeart/2005/8/layout/vList2"/>
    <dgm:cxn modelId="{60E111AF-AC2A-3947-AE6A-9D28F4A17FCF}" type="presParOf" srcId="{A56513A6-F822-DE43-B7B3-D5371369CA19}" destId="{F683A158-4CA4-6149-9A7F-7F7836DBE6F6}" srcOrd="0" destOrd="0" presId="urn:microsoft.com/office/officeart/2005/8/layout/vList2"/>
    <dgm:cxn modelId="{E6545278-F044-5340-83C9-AEF057FA132D}" type="presParOf" srcId="{A56513A6-F822-DE43-B7B3-D5371369CA19}" destId="{9BEFAAA7-933B-5D45-84BD-ACD93D68EEB9}" srcOrd="1" destOrd="0" presId="urn:microsoft.com/office/officeart/2005/8/layout/vList2"/>
    <dgm:cxn modelId="{1C020C5B-3BF3-604C-A510-34D1A07DB193}" type="presParOf" srcId="{A56513A6-F822-DE43-B7B3-D5371369CA19}" destId="{7924D018-67F2-FC43-AA23-5A998F19B3C0}" srcOrd="2" destOrd="0" presId="urn:microsoft.com/office/officeart/2005/8/layout/vList2"/>
    <dgm:cxn modelId="{9A2C64D7-CD15-8144-A5D3-EE3DF203646A}" type="presParOf" srcId="{A56513A6-F822-DE43-B7B3-D5371369CA19}" destId="{E91B94FB-BCF0-4D4B-85D3-4F6E8F79AA0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E45A8A-7EAF-5A49-AC7A-4CC89949C25C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B7967A2E-6760-3540-B4FE-907FC4140015}">
      <dgm:prSet phldrT="[Text]"/>
      <dgm:spPr/>
      <dgm:t>
        <a:bodyPr/>
        <a:lstStyle/>
        <a:p>
          <a:r>
            <a:rPr lang="en-US"/>
            <a:t>Job Title</a:t>
          </a:r>
        </a:p>
      </dgm:t>
    </dgm:pt>
    <dgm:pt modelId="{AA6A4114-CF73-264C-BA71-0A2E38F8F598}" type="parTrans" cxnId="{D7B9ACF2-C24A-754C-9E0C-17CB5CA6B49A}">
      <dgm:prSet/>
      <dgm:spPr/>
      <dgm:t>
        <a:bodyPr/>
        <a:lstStyle/>
        <a:p>
          <a:endParaRPr lang="en-US"/>
        </a:p>
      </dgm:t>
    </dgm:pt>
    <dgm:pt modelId="{E602BCC4-DC66-6142-94A1-03E3EFE685F4}" type="sibTrans" cxnId="{D7B9ACF2-C24A-754C-9E0C-17CB5CA6B49A}">
      <dgm:prSet/>
      <dgm:spPr/>
      <dgm:t>
        <a:bodyPr/>
        <a:lstStyle/>
        <a:p>
          <a:endParaRPr lang="en-US"/>
        </a:p>
      </dgm:t>
    </dgm:pt>
    <dgm:pt modelId="{2C40EC46-4C6A-FA4F-91FE-584F0A60463D}">
      <dgm:prSet phldrT="[Text]"/>
      <dgm:spPr/>
      <dgm:t>
        <a:bodyPr/>
        <a:lstStyle/>
        <a:p>
          <a:r>
            <a:rPr lang="en-US"/>
            <a:t>TF-IDF Generator</a:t>
          </a:r>
        </a:p>
      </dgm:t>
    </dgm:pt>
    <dgm:pt modelId="{E624F58C-B20E-1748-9D9A-F79FC4F7D23C}" type="parTrans" cxnId="{20D22000-24BC-DB4F-B094-C0A31C6AB9CA}">
      <dgm:prSet/>
      <dgm:spPr/>
      <dgm:t>
        <a:bodyPr/>
        <a:lstStyle/>
        <a:p>
          <a:endParaRPr lang="en-US"/>
        </a:p>
      </dgm:t>
    </dgm:pt>
    <dgm:pt modelId="{8310C94B-3FE3-DC4A-8A16-BC5942066121}" type="sibTrans" cxnId="{20D22000-24BC-DB4F-B094-C0A31C6AB9CA}">
      <dgm:prSet/>
      <dgm:spPr/>
      <dgm:t>
        <a:bodyPr/>
        <a:lstStyle/>
        <a:p>
          <a:endParaRPr lang="en-US"/>
        </a:p>
      </dgm:t>
    </dgm:pt>
    <dgm:pt modelId="{BE5E35D2-D220-2249-A538-8F47364B6268}">
      <dgm:prSet phldrT="[Text]"/>
      <dgm:spPr/>
      <dgm:t>
        <a:bodyPr/>
        <a:lstStyle/>
        <a:p>
          <a:r>
            <a:rPr lang="en-US" dirty="0"/>
            <a:t>Embedding of Dimension 75</a:t>
          </a:r>
        </a:p>
      </dgm:t>
    </dgm:pt>
    <dgm:pt modelId="{5314400B-B2D7-354E-A576-5494EC69F9A8}" type="parTrans" cxnId="{05648A95-1111-2B4A-8157-5D0871B41480}">
      <dgm:prSet/>
      <dgm:spPr/>
      <dgm:t>
        <a:bodyPr/>
        <a:lstStyle/>
        <a:p>
          <a:endParaRPr lang="en-US"/>
        </a:p>
      </dgm:t>
    </dgm:pt>
    <dgm:pt modelId="{7CA2D2C7-B3EE-174A-8B0E-FC2F408333B7}" type="sibTrans" cxnId="{05648A95-1111-2B4A-8157-5D0871B41480}">
      <dgm:prSet/>
      <dgm:spPr/>
      <dgm:t>
        <a:bodyPr/>
        <a:lstStyle/>
        <a:p>
          <a:endParaRPr lang="en-US"/>
        </a:p>
      </dgm:t>
    </dgm:pt>
    <dgm:pt modelId="{B6701E51-1633-6F46-8885-AD89C25A9A1C}" type="pres">
      <dgm:prSet presAssocID="{E4E45A8A-7EAF-5A49-AC7A-4CC89949C25C}" presName="CompostProcess" presStyleCnt="0">
        <dgm:presLayoutVars>
          <dgm:dir/>
          <dgm:resizeHandles val="exact"/>
        </dgm:presLayoutVars>
      </dgm:prSet>
      <dgm:spPr/>
    </dgm:pt>
    <dgm:pt modelId="{83989382-54ED-7940-A381-CC803F456F8F}" type="pres">
      <dgm:prSet presAssocID="{E4E45A8A-7EAF-5A49-AC7A-4CC89949C25C}" presName="arrow" presStyleLbl="bgShp" presStyleIdx="0" presStyleCnt="1"/>
      <dgm:spPr/>
    </dgm:pt>
    <dgm:pt modelId="{65AF47AC-BD40-994B-8BEA-B5BA8F612F08}" type="pres">
      <dgm:prSet presAssocID="{E4E45A8A-7EAF-5A49-AC7A-4CC89949C25C}" presName="linearProcess" presStyleCnt="0"/>
      <dgm:spPr/>
    </dgm:pt>
    <dgm:pt modelId="{01AFEFA8-D2C0-864C-A378-9E4294E9448B}" type="pres">
      <dgm:prSet presAssocID="{B7967A2E-6760-3540-B4FE-907FC4140015}" presName="textNode" presStyleLbl="node1" presStyleIdx="0" presStyleCnt="3">
        <dgm:presLayoutVars>
          <dgm:bulletEnabled val="1"/>
        </dgm:presLayoutVars>
      </dgm:prSet>
      <dgm:spPr/>
    </dgm:pt>
    <dgm:pt modelId="{EA0468D4-F4DB-7B46-8B20-2DEF16BD45CC}" type="pres">
      <dgm:prSet presAssocID="{E602BCC4-DC66-6142-94A1-03E3EFE685F4}" presName="sibTrans" presStyleCnt="0"/>
      <dgm:spPr/>
    </dgm:pt>
    <dgm:pt modelId="{A371E1E3-791B-2A41-9836-21F854A26D5E}" type="pres">
      <dgm:prSet presAssocID="{2C40EC46-4C6A-FA4F-91FE-584F0A60463D}" presName="textNode" presStyleLbl="node1" presStyleIdx="1" presStyleCnt="3">
        <dgm:presLayoutVars>
          <dgm:bulletEnabled val="1"/>
        </dgm:presLayoutVars>
      </dgm:prSet>
      <dgm:spPr/>
    </dgm:pt>
    <dgm:pt modelId="{1AEB4B31-8CFF-534C-BC47-D878987297D7}" type="pres">
      <dgm:prSet presAssocID="{8310C94B-3FE3-DC4A-8A16-BC5942066121}" presName="sibTrans" presStyleCnt="0"/>
      <dgm:spPr/>
    </dgm:pt>
    <dgm:pt modelId="{CC089C8C-8D46-5D44-99A6-A3272399B73F}" type="pres">
      <dgm:prSet presAssocID="{BE5E35D2-D220-2249-A538-8F47364B6268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0D22000-24BC-DB4F-B094-C0A31C6AB9CA}" srcId="{E4E45A8A-7EAF-5A49-AC7A-4CC89949C25C}" destId="{2C40EC46-4C6A-FA4F-91FE-584F0A60463D}" srcOrd="1" destOrd="0" parTransId="{E624F58C-B20E-1748-9D9A-F79FC4F7D23C}" sibTransId="{8310C94B-3FE3-DC4A-8A16-BC5942066121}"/>
    <dgm:cxn modelId="{C06E781F-AE5E-794C-B297-3DC21CC11D28}" type="presOf" srcId="{2C40EC46-4C6A-FA4F-91FE-584F0A60463D}" destId="{A371E1E3-791B-2A41-9836-21F854A26D5E}" srcOrd="0" destOrd="0" presId="urn:microsoft.com/office/officeart/2005/8/layout/hProcess9"/>
    <dgm:cxn modelId="{53FEC979-E5AD-5048-8A2D-BD5893D9BCBC}" type="presOf" srcId="{B7967A2E-6760-3540-B4FE-907FC4140015}" destId="{01AFEFA8-D2C0-864C-A378-9E4294E9448B}" srcOrd="0" destOrd="0" presId="urn:microsoft.com/office/officeart/2005/8/layout/hProcess9"/>
    <dgm:cxn modelId="{05648A95-1111-2B4A-8157-5D0871B41480}" srcId="{E4E45A8A-7EAF-5A49-AC7A-4CC89949C25C}" destId="{BE5E35D2-D220-2249-A538-8F47364B6268}" srcOrd="2" destOrd="0" parTransId="{5314400B-B2D7-354E-A576-5494EC69F9A8}" sibTransId="{7CA2D2C7-B3EE-174A-8B0E-FC2F408333B7}"/>
    <dgm:cxn modelId="{B6566B9A-B973-9E4A-AE65-691E9609BDDF}" type="presOf" srcId="{BE5E35D2-D220-2249-A538-8F47364B6268}" destId="{CC089C8C-8D46-5D44-99A6-A3272399B73F}" srcOrd="0" destOrd="0" presId="urn:microsoft.com/office/officeart/2005/8/layout/hProcess9"/>
    <dgm:cxn modelId="{9E0086C3-017D-A142-8365-82F30FFC94FD}" type="presOf" srcId="{E4E45A8A-7EAF-5A49-AC7A-4CC89949C25C}" destId="{B6701E51-1633-6F46-8885-AD89C25A9A1C}" srcOrd="0" destOrd="0" presId="urn:microsoft.com/office/officeart/2005/8/layout/hProcess9"/>
    <dgm:cxn modelId="{D7B9ACF2-C24A-754C-9E0C-17CB5CA6B49A}" srcId="{E4E45A8A-7EAF-5A49-AC7A-4CC89949C25C}" destId="{B7967A2E-6760-3540-B4FE-907FC4140015}" srcOrd="0" destOrd="0" parTransId="{AA6A4114-CF73-264C-BA71-0A2E38F8F598}" sibTransId="{E602BCC4-DC66-6142-94A1-03E3EFE685F4}"/>
    <dgm:cxn modelId="{B3989BEA-3D34-6142-A0F5-F5797B3C15A5}" type="presParOf" srcId="{B6701E51-1633-6F46-8885-AD89C25A9A1C}" destId="{83989382-54ED-7940-A381-CC803F456F8F}" srcOrd="0" destOrd="0" presId="urn:microsoft.com/office/officeart/2005/8/layout/hProcess9"/>
    <dgm:cxn modelId="{1F09CE96-2656-DE46-91A6-BCA9DD3D543D}" type="presParOf" srcId="{B6701E51-1633-6F46-8885-AD89C25A9A1C}" destId="{65AF47AC-BD40-994B-8BEA-B5BA8F612F08}" srcOrd="1" destOrd="0" presId="urn:microsoft.com/office/officeart/2005/8/layout/hProcess9"/>
    <dgm:cxn modelId="{5B52F937-98A6-264D-AA9D-106CF705AE7F}" type="presParOf" srcId="{65AF47AC-BD40-994B-8BEA-B5BA8F612F08}" destId="{01AFEFA8-D2C0-864C-A378-9E4294E9448B}" srcOrd="0" destOrd="0" presId="urn:microsoft.com/office/officeart/2005/8/layout/hProcess9"/>
    <dgm:cxn modelId="{10722E39-F8EB-E44D-AAB2-0D70B25125A9}" type="presParOf" srcId="{65AF47AC-BD40-994B-8BEA-B5BA8F612F08}" destId="{EA0468D4-F4DB-7B46-8B20-2DEF16BD45CC}" srcOrd="1" destOrd="0" presId="urn:microsoft.com/office/officeart/2005/8/layout/hProcess9"/>
    <dgm:cxn modelId="{1674B217-0EBE-F44B-AF50-4CD4DAC0C3FA}" type="presParOf" srcId="{65AF47AC-BD40-994B-8BEA-B5BA8F612F08}" destId="{A371E1E3-791B-2A41-9836-21F854A26D5E}" srcOrd="2" destOrd="0" presId="urn:microsoft.com/office/officeart/2005/8/layout/hProcess9"/>
    <dgm:cxn modelId="{30D49664-6371-8346-898D-A205E84EEDB3}" type="presParOf" srcId="{65AF47AC-BD40-994B-8BEA-B5BA8F612F08}" destId="{1AEB4B31-8CFF-534C-BC47-D878987297D7}" srcOrd="3" destOrd="0" presId="urn:microsoft.com/office/officeart/2005/8/layout/hProcess9"/>
    <dgm:cxn modelId="{6C4FC32F-E9D7-654F-88AD-E3097B2E228E}" type="presParOf" srcId="{65AF47AC-BD40-994B-8BEA-B5BA8F612F08}" destId="{CC089C8C-8D46-5D44-99A6-A3272399B7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9951D5-B2C0-6140-8F6F-8F115B7E4F0A}" type="doc">
      <dgm:prSet loTypeId="urn:microsoft.com/office/officeart/2009/3/layout/RandomtoResultProces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8E66172-EE2A-C844-BA56-A979E40CEAAA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Job Text</a:t>
          </a:r>
        </a:p>
      </dgm:t>
    </dgm:pt>
    <dgm:pt modelId="{5C6ED594-0000-954E-AE46-54FF759CDC4F}" type="parTrans" cxnId="{8EE3814A-8B68-2A4F-8CEC-357A05E59DB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F3FE6B-74E9-CA48-9DE1-74B244DEBA46}" type="sibTrans" cxnId="{8EE3814A-8B68-2A4F-8CEC-357A05E59DB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2216F38-4B77-DC44-9A92-96CDE5206AB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BGT</a:t>
          </a:r>
        </a:p>
      </dgm:t>
    </dgm:pt>
    <dgm:pt modelId="{02077887-38F6-EB4E-BD39-452C87CC20B7}" type="parTrans" cxnId="{58F4EC30-32D3-2541-ADC8-CB87BA717C9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C4B8DB-7F4F-0248-90CD-F83974636FE5}" type="sibTrans" cxnId="{58F4EC30-32D3-2541-ADC8-CB87BA717C9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448A7E6-D198-DC4D-B764-E8DED1DC709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TF-IDF Embedding Vectors of Dimension 3000</a:t>
          </a:r>
        </a:p>
      </dgm:t>
    </dgm:pt>
    <dgm:pt modelId="{98CD8D36-0C94-C94E-B305-DF8F82615B21}" type="parTrans" cxnId="{4390B1EB-289F-614D-9E5F-731B345723E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151A14-31AE-854A-A508-D15610BB99F6}" type="sibTrans" cxnId="{4390B1EB-289F-614D-9E5F-731B345723E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162A8C-EDE8-1341-95E7-289F571624E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Embedding Models</a:t>
          </a:r>
        </a:p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TF-IDF</a:t>
          </a:r>
        </a:p>
      </dgm:t>
    </dgm:pt>
    <dgm:pt modelId="{5C0E971E-4506-9F4C-A3C8-26D44DA7E26A}" type="parTrans" cxnId="{79DA87A1-B6A7-554B-9992-E1A7FB1BD16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9213F6-E5E2-8E4B-824B-052E6BD503D8}" type="sibTrans" cxnId="{79DA87A1-B6A7-554B-9992-E1A7FB1BD16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B83F61-2D97-1A4F-920E-01246799634F}" type="pres">
      <dgm:prSet presAssocID="{1C9951D5-B2C0-6140-8F6F-8F115B7E4F0A}" presName="Name0" presStyleCnt="0">
        <dgm:presLayoutVars>
          <dgm:dir/>
          <dgm:animOne val="branch"/>
          <dgm:animLvl val="lvl"/>
        </dgm:presLayoutVars>
      </dgm:prSet>
      <dgm:spPr/>
    </dgm:pt>
    <dgm:pt modelId="{39506237-7D4B-8F4B-8863-0FAF7904154A}" type="pres">
      <dgm:prSet presAssocID="{48E66172-EE2A-C844-BA56-A979E40CEAAA}" presName="chaos" presStyleCnt="0"/>
      <dgm:spPr/>
    </dgm:pt>
    <dgm:pt modelId="{8675B4FC-E056-A84D-9EE8-AEC173DEAF61}" type="pres">
      <dgm:prSet presAssocID="{48E66172-EE2A-C844-BA56-A979E40CEAAA}" presName="parTx1" presStyleLbl="revTx" presStyleIdx="0" presStyleCnt="3"/>
      <dgm:spPr/>
    </dgm:pt>
    <dgm:pt modelId="{6BC3E37B-3097-A64E-B24F-E66F3EEBFBD2}" type="pres">
      <dgm:prSet presAssocID="{48E66172-EE2A-C844-BA56-A979E40CEAAA}" presName="desTx1" presStyleLbl="revTx" presStyleIdx="1" presStyleCnt="3">
        <dgm:presLayoutVars>
          <dgm:bulletEnabled val="1"/>
        </dgm:presLayoutVars>
      </dgm:prSet>
      <dgm:spPr/>
    </dgm:pt>
    <dgm:pt modelId="{A8CCAC67-5647-8D42-B631-A9715AAA89B7}" type="pres">
      <dgm:prSet presAssocID="{48E66172-EE2A-C844-BA56-A979E40CEAAA}" presName="c1" presStyleLbl="node1" presStyleIdx="0" presStyleCnt="19"/>
      <dgm:spPr/>
    </dgm:pt>
    <dgm:pt modelId="{EC3EABF0-9613-3B48-8691-981AF0DB5B78}" type="pres">
      <dgm:prSet presAssocID="{48E66172-EE2A-C844-BA56-A979E40CEAAA}" presName="c2" presStyleLbl="node1" presStyleIdx="1" presStyleCnt="19"/>
      <dgm:spPr/>
    </dgm:pt>
    <dgm:pt modelId="{2F7712F7-9286-3842-AF51-E21FF87429E9}" type="pres">
      <dgm:prSet presAssocID="{48E66172-EE2A-C844-BA56-A979E40CEAAA}" presName="c3" presStyleLbl="node1" presStyleIdx="2" presStyleCnt="19"/>
      <dgm:spPr/>
    </dgm:pt>
    <dgm:pt modelId="{2A251BFF-045C-C34B-A8D7-63A58C739130}" type="pres">
      <dgm:prSet presAssocID="{48E66172-EE2A-C844-BA56-A979E40CEAAA}" presName="c4" presStyleLbl="node1" presStyleIdx="3" presStyleCnt="19"/>
      <dgm:spPr/>
    </dgm:pt>
    <dgm:pt modelId="{713130A0-44F5-F540-AB1A-9C3742CFFCB7}" type="pres">
      <dgm:prSet presAssocID="{48E66172-EE2A-C844-BA56-A979E40CEAAA}" presName="c5" presStyleLbl="node1" presStyleIdx="4" presStyleCnt="19"/>
      <dgm:spPr/>
    </dgm:pt>
    <dgm:pt modelId="{3ED8C622-FE4A-4447-AE4D-3AC9F9DAF950}" type="pres">
      <dgm:prSet presAssocID="{48E66172-EE2A-C844-BA56-A979E40CEAAA}" presName="c6" presStyleLbl="node1" presStyleIdx="5" presStyleCnt="19"/>
      <dgm:spPr/>
    </dgm:pt>
    <dgm:pt modelId="{41138621-5EED-654F-A0C8-7E0F462B506C}" type="pres">
      <dgm:prSet presAssocID="{48E66172-EE2A-C844-BA56-A979E40CEAAA}" presName="c7" presStyleLbl="node1" presStyleIdx="6" presStyleCnt="19"/>
      <dgm:spPr/>
    </dgm:pt>
    <dgm:pt modelId="{E0B422B9-72D1-C046-9D82-975DBC9A8783}" type="pres">
      <dgm:prSet presAssocID="{48E66172-EE2A-C844-BA56-A979E40CEAAA}" presName="c8" presStyleLbl="node1" presStyleIdx="7" presStyleCnt="19"/>
      <dgm:spPr/>
    </dgm:pt>
    <dgm:pt modelId="{C09CC18A-8AE5-F441-8F0E-EB53D848456D}" type="pres">
      <dgm:prSet presAssocID="{48E66172-EE2A-C844-BA56-A979E40CEAAA}" presName="c9" presStyleLbl="node1" presStyleIdx="8" presStyleCnt="19"/>
      <dgm:spPr/>
    </dgm:pt>
    <dgm:pt modelId="{9871CE0A-B041-284C-831D-5D87CBD42CE8}" type="pres">
      <dgm:prSet presAssocID="{48E66172-EE2A-C844-BA56-A979E40CEAAA}" presName="c10" presStyleLbl="node1" presStyleIdx="9" presStyleCnt="19"/>
      <dgm:spPr/>
    </dgm:pt>
    <dgm:pt modelId="{BA66E0EA-A4BD-DE43-94E4-5FDF98BDEA44}" type="pres">
      <dgm:prSet presAssocID="{48E66172-EE2A-C844-BA56-A979E40CEAAA}" presName="c11" presStyleLbl="node1" presStyleIdx="10" presStyleCnt="19"/>
      <dgm:spPr/>
    </dgm:pt>
    <dgm:pt modelId="{60F74D6C-8D17-D040-856D-A9FE24E2CB0A}" type="pres">
      <dgm:prSet presAssocID="{48E66172-EE2A-C844-BA56-A979E40CEAAA}" presName="c12" presStyleLbl="node1" presStyleIdx="11" presStyleCnt="19"/>
      <dgm:spPr/>
    </dgm:pt>
    <dgm:pt modelId="{D9513CB3-93F9-B548-8464-431072B18B0D}" type="pres">
      <dgm:prSet presAssocID="{48E66172-EE2A-C844-BA56-A979E40CEAAA}" presName="c13" presStyleLbl="node1" presStyleIdx="12" presStyleCnt="19"/>
      <dgm:spPr/>
    </dgm:pt>
    <dgm:pt modelId="{7FA39254-5DF9-4F48-A90C-CDA1F999F407}" type="pres">
      <dgm:prSet presAssocID="{48E66172-EE2A-C844-BA56-A979E40CEAAA}" presName="c14" presStyleLbl="node1" presStyleIdx="13" presStyleCnt="19"/>
      <dgm:spPr/>
    </dgm:pt>
    <dgm:pt modelId="{9F0548D4-37DC-6840-9C3A-A035285370F9}" type="pres">
      <dgm:prSet presAssocID="{48E66172-EE2A-C844-BA56-A979E40CEAAA}" presName="c15" presStyleLbl="node1" presStyleIdx="14" presStyleCnt="19"/>
      <dgm:spPr/>
    </dgm:pt>
    <dgm:pt modelId="{FC6CC6A2-3EEF-D14A-B707-23348B1C9A2B}" type="pres">
      <dgm:prSet presAssocID="{48E66172-EE2A-C844-BA56-A979E40CEAAA}" presName="c16" presStyleLbl="node1" presStyleIdx="15" presStyleCnt="19"/>
      <dgm:spPr/>
    </dgm:pt>
    <dgm:pt modelId="{F88A3353-A689-FF47-BB7E-FDD7344224E0}" type="pres">
      <dgm:prSet presAssocID="{48E66172-EE2A-C844-BA56-A979E40CEAAA}" presName="c17" presStyleLbl="node1" presStyleIdx="16" presStyleCnt="19"/>
      <dgm:spPr/>
    </dgm:pt>
    <dgm:pt modelId="{6FE1590D-A2E1-D44B-87AA-D6D47CECE32C}" type="pres">
      <dgm:prSet presAssocID="{48E66172-EE2A-C844-BA56-A979E40CEAAA}" presName="c18" presStyleLbl="node1" presStyleIdx="17" presStyleCnt="19"/>
      <dgm:spPr/>
    </dgm:pt>
    <dgm:pt modelId="{6E122D3E-C1C0-F943-B907-F7B07F1186DF}" type="pres">
      <dgm:prSet presAssocID="{B2F3FE6B-74E9-CA48-9DE1-74B244DEBA46}" presName="chevronComposite1" presStyleCnt="0"/>
      <dgm:spPr/>
    </dgm:pt>
    <dgm:pt modelId="{E68C5644-B344-A04E-8148-AAB96F27B09C}" type="pres">
      <dgm:prSet presAssocID="{B2F3FE6B-74E9-CA48-9DE1-74B244DEBA46}" presName="chevron1" presStyleLbl="sibTrans2D1" presStyleIdx="0" presStyleCnt="2"/>
      <dgm:spPr/>
    </dgm:pt>
    <dgm:pt modelId="{2BA7F3BC-B374-A94F-BB65-FEC75495EC2A}" type="pres">
      <dgm:prSet presAssocID="{B2F3FE6B-74E9-CA48-9DE1-74B244DEBA46}" presName="spChevron1" presStyleCnt="0"/>
      <dgm:spPr/>
    </dgm:pt>
    <dgm:pt modelId="{5166BD4E-3E24-F544-94A3-734B73DEA4BC}" type="pres">
      <dgm:prSet presAssocID="{B2F3FE6B-74E9-CA48-9DE1-74B244DEBA46}" presName="overlap" presStyleCnt="0"/>
      <dgm:spPr/>
    </dgm:pt>
    <dgm:pt modelId="{03F98147-869D-6242-84DE-4E9135744863}" type="pres">
      <dgm:prSet presAssocID="{B2F3FE6B-74E9-CA48-9DE1-74B244DEBA46}" presName="chevronComposite2" presStyleCnt="0"/>
      <dgm:spPr/>
    </dgm:pt>
    <dgm:pt modelId="{55003C84-770E-AA47-9203-3F207D0D96D4}" type="pres">
      <dgm:prSet presAssocID="{B2F3FE6B-74E9-CA48-9DE1-74B244DEBA46}" presName="chevron2" presStyleLbl="sibTrans2D1" presStyleIdx="1" presStyleCnt="2"/>
      <dgm:spPr/>
    </dgm:pt>
    <dgm:pt modelId="{1AB57D8C-B45C-EA43-84F3-C92CE1F96BD9}" type="pres">
      <dgm:prSet presAssocID="{B2F3FE6B-74E9-CA48-9DE1-74B244DEBA46}" presName="spChevron2" presStyleCnt="0"/>
      <dgm:spPr/>
    </dgm:pt>
    <dgm:pt modelId="{A55AAF50-4BDE-394E-B7BE-B3DB52DB678A}" type="pres">
      <dgm:prSet presAssocID="{0448A7E6-D198-DC4D-B764-E8DED1DC7099}" presName="last" presStyleCnt="0"/>
      <dgm:spPr/>
    </dgm:pt>
    <dgm:pt modelId="{660BFD5E-8233-8643-BD1E-EC8389897A4B}" type="pres">
      <dgm:prSet presAssocID="{0448A7E6-D198-DC4D-B764-E8DED1DC7099}" presName="circleTx" presStyleLbl="node1" presStyleIdx="18" presStyleCnt="19"/>
      <dgm:spPr/>
    </dgm:pt>
    <dgm:pt modelId="{448E9325-12CC-4F42-8411-ADA6792F5288}" type="pres">
      <dgm:prSet presAssocID="{0448A7E6-D198-DC4D-B764-E8DED1DC7099}" presName="desTxN" presStyleLbl="revTx" presStyleIdx="2" presStyleCnt="3">
        <dgm:presLayoutVars>
          <dgm:bulletEnabled val="1"/>
        </dgm:presLayoutVars>
      </dgm:prSet>
      <dgm:spPr/>
    </dgm:pt>
    <dgm:pt modelId="{09B9DBB5-84B5-134C-AA11-44869D631FBD}" type="pres">
      <dgm:prSet presAssocID="{0448A7E6-D198-DC4D-B764-E8DED1DC7099}" presName="spN" presStyleCnt="0"/>
      <dgm:spPr/>
    </dgm:pt>
  </dgm:ptLst>
  <dgm:cxnLst>
    <dgm:cxn modelId="{C3CDBD08-2DA3-A74F-B291-A964CA7B850E}" type="presOf" srcId="{02216F38-4B77-DC44-9A92-96CDE5206AB8}" destId="{6BC3E37B-3097-A64E-B24F-E66F3EEBFBD2}" srcOrd="0" destOrd="0" presId="urn:microsoft.com/office/officeart/2009/3/layout/RandomtoResultProcess"/>
    <dgm:cxn modelId="{58F4EC30-32D3-2541-ADC8-CB87BA717C95}" srcId="{48E66172-EE2A-C844-BA56-A979E40CEAAA}" destId="{02216F38-4B77-DC44-9A92-96CDE5206AB8}" srcOrd="0" destOrd="0" parTransId="{02077887-38F6-EB4E-BD39-452C87CC20B7}" sibTransId="{8CC4B8DB-7F4F-0248-90CD-F83974636FE5}"/>
    <dgm:cxn modelId="{8EE3814A-8B68-2A4F-8CEC-357A05E59DB5}" srcId="{1C9951D5-B2C0-6140-8F6F-8F115B7E4F0A}" destId="{48E66172-EE2A-C844-BA56-A979E40CEAAA}" srcOrd="0" destOrd="0" parTransId="{5C6ED594-0000-954E-AE46-54FF759CDC4F}" sibTransId="{B2F3FE6B-74E9-CA48-9DE1-74B244DEBA46}"/>
    <dgm:cxn modelId="{FA17B54F-6B84-454C-A429-85DEAA8D555A}" type="presOf" srcId="{48E66172-EE2A-C844-BA56-A979E40CEAAA}" destId="{8675B4FC-E056-A84D-9EE8-AEC173DEAF61}" srcOrd="0" destOrd="0" presId="urn:microsoft.com/office/officeart/2009/3/layout/RandomtoResultProcess"/>
    <dgm:cxn modelId="{7C300D66-1BA7-8742-804E-C0F4DA284B28}" type="presOf" srcId="{1C9951D5-B2C0-6140-8F6F-8F115B7E4F0A}" destId="{1FB83F61-2D97-1A4F-920E-01246799634F}" srcOrd="0" destOrd="0" presId="urn:microsoft.com/office/officeart/2009/3/layout/RandomtoResultProcess"/>
    <dgm:cxn modelId="{C1B76B6A-2915-B34C-8905-4DDAE6F0F9D0}" type="presOf" srcId="{0448A7E6-D198-DC4D-B764-E8DED1DC7099}" destId="{660BFD5E-8233-8643-BD1E-EC8389897A4B}" srcOrd="0" destOrd="0" presId="urn:microsoft.com/office/officeart/2009/3/layout/RandomtoResultProcess"/>
    <dgm:cxn modelId="{79DA87A1-B6A7-554B-9992-E1A7FB1BD160}" srcId="{0448A7E6-D198-DC4D-B764-E8DED1DC7099}" destId="{0F162A8C-EDE8-1341-95E7-289F571624EE}" srcOrd="0" destOrd="0" parTransId="{5C0E971E-4506-9F4C-A3C8-26D44DA7E26A}" sibTransId="{4A9213F6-E5E2-8E4B-824B-052E6BD503D8}"/>
    <dgm:cxn modelId="{4390B1EB-289F-614D-9E5F-731B345723E4}" srcId="{1C9951D5-B2C0-6140-8F6F-8F115B7E4F0A}" destId="{0448A7E6-D198-DC4D-B764-E8DED1DC7099}" srcOrd="1" destOrd="0" parTransId="{98CD8D36-0C94-C94E-B305-DF8F82615B21}" sibTransId="{FF151A14-31AE-854A-A508-D15610BB99F6}"/>
    <dgm:cxn modelId="{7B0387F2-0899-3C46-AFF6-E9BB33E61C04}" type="presOf" srcId="{0F162A8C-EDE8-1341-95E7-289F571624EE}" destId="{448E9325-12CC-4F42-8411-ADA6792F5288}" srcOrd="0" destOrd="0" presId="urn:microsoft.com/office/officeart/2009/3/layout/RandomtoResultProcess"/>
    <dgm:cxn modelId="{AAFFC1C7-9F39-4B42-A3BB-411519ED4CA7}" type="presParOf" srcId="{1FB83F61-2D97-1A4F-920E-01246799634F}" destId="{39506237-7D4B-8F4B-8863-0FAF7904154A}" srcOrd="0" destOrd="0" presId="urn:microsoft.com/office/officeart/2009/3/layout/RandomtoResultProcess"/>
    <dgm:cxn modelId="{4F7FD586-3D5B-9F45-AB98-67426F36BFB5}" type="presParOf" srcId="{39506237-7D4B-8F4B-8863-0FAF7904154A}" destId="{8675B4FC-E056-A84D-9EE8-AEC173DEAF61}" srcOrd="0" destOrd="0" presId="urn:microsoft.com/office/officeart/2009/3/layout/RandomtoResultProcess"/>
    <dgm:cxn modelId="{AC7ECEDC-E0D8-0B4F-ADF7-D0F5DD904871}" type="presParOf" srcId="{39506237-7D4B-8F4B-8863-0FAF7904154A}" destId="{6BC3E37B-3097-A64E-B24F-E66F3EEBFBD2}" srcOrd="1" destOrd="0" presId="urn:microsoft.com/office/officeart/2009/3/layout/RandomtoResultProcess"/>
    <dgm:cxn modelId="{259E0925-56B1-0B4E-A726-F0B3BAA1B02D}" type="presParOf" srcId="{39506237-7D4B-8F4B-8863-0FAF7904154A}" destId="{A8CCAC67-5647-8D42-B631-A9715AAA89B7}" srcOrd="2" destOrd="0" presId="urn:microsoft.com/office/officeart/2009/3/layout/RandomtoResultProcess"/>
    <dgm:cxn modelId="{EED1B50D-DEDA-4947-9AF5-31E9A5676D77}" type="presParOf" srcId="{39506237-7D4B-8F4B-8863-0FAF7904154A}" destId="{EC3EABF0-9613-3B48-8691-981AF0DB5B78}" srcOrd="3" destOrd="0" presId="urn:microsoft.com/office/officeart/2009/3/layout/RandomtoResultProcess"/>
    <dgm:cxn modelId="{2C8CDE4C-B6E6-A54A-BE64-5228BF2408B5}" type="presParOf" srcId="{39506237-7D4B-8F4B-8863-0FAF7904154A}" destId="{2F7712F7-9286-3842-AF51-E21FF87429E9}" srcOrd="4" destOrd="0" presId="urn:microsoft.com/office/officeart/2009/3/layout/RandomtoResultProcess"/>
    <dgm:cxn modelId="{4C6747D4-DB68-9A4C-BEEA-B11C2AB2579B}" type="presParOf" srcId="{39506237-7D4B-8F4B-8863-0FAF7904154A}" destId="{2A251BFF-045C-C34B-A8D7-63A58C739130}" srcOrd="5" destOrd="0" presId="urn:microsoft.com/office/officeart/2009/3/layout/RandomtoResultProcess"/>
    <dgm:cxn modelId="{AF820391-75BC-FF44-97C2-253A0CA01E32}" type="presParOf" srcId="{39506237-7D4B-8F4B-8863-0FAF7904154A}" destId="{713130A0-44F5-F540-AB1A-9C3742CFFCB7}" srcOrd="6" destOrd="0" presId="urn:microsoft.com/office/officeart/2009/3/layout/RandomtoResultProcess"/>
    <dgm:cxn modelId="{6BDDD3C4-FF2B-8C4B-911F-7D378CCE2CF4}" type="presParOf" srcId="{39506237-7D4B-8F4B-8863-0FAF7904154A}" destId="{3ED8C622-FE4A-4447-AE4D-3AC9F9DAF950}" srcOrd="7" destOrd="0" presId="urn:microsoft.com/office/officeart/2009/3/layout/RandomtoResultProcess"/>
    <dgm:cxn modelId="{283E1DED-12EC-5445-9159-E20C320215EE}" type="presParOf" srcId="{39506237-7D4B-8F4B-8863-0FAF7904154A}" destId="{41138621-5EED-654F-A0C8-7E0F462B506C}" srcOrd="8" destOrd="0" presId="urn:microsoft.com/office/officeart/2009/3/layout/RandomtoResultProcess"/>
    <dgm:cxn modelId="{588594F5-DC62-3444-B81F-34EEBC9E1ACE}" type="presParOf" srcId="{39506237-7D4B-8F4B-8863-0FAF7904154A}" destId="{E0B422B9-72D1-C046-9D82-975DBC9A8783}" srcOrd="9" destOrd="0" presId="urn:microsoft.com/office/officeart/2009/3/layout/RandomtoResultProcess"/>
    <dgm:cxn modelId="{AEDA26C0-1276-D341-92A9-9202C644762B}" type="presParOf" srcId="{39506237-7D4B-8F4B-8863-0FAF7904154A}" destId="{C09CC18A-8AE5-F441-8F0E-EB53D848456D}" srcOrd="10" destOrd="0" presId="urn:microsoft.com/office/officeart/2009/3/layout/RandomtoResultProcess"/>
    <dgm:cxn modelId="{7CE6E268-4A67-E041-8AE1-47EF2036DF96}" type="presParOf" srcId="{39506237-7D4B-8F4B-8863-0FAF7904154A}" destId="{9871CE0A-B041-284C-831D-5D87CBD42CE8}" srcOrd="11" destOrd="0" presId="urn:microsoft.com/office/officeart/2009/3/layout/RandomtoResultProcess"/>
    <dgm:cxn modelId="{CB82FF2B-88EF-9F4B-A1E5-C94035DA1BE8}" type="presParOf" srcId="{39506237-7D4B-8F4B-8863-0FAF7904154A}" destId="{BA66E0EA-A4BD-DE43-94E4-5FDF98BDEA44}" srcOrd="12" destOrd="0" presId="urn:microsoft.com/office/officeart/2009/3/layout/RandomtoResultProcess"/>
    <dgm:cxn modelId="{985A0A79-6D7F-B143-BB8E-C6E950FB47F1}" type="presParOf" srcId="{39506237-7D4B-8F4B-8863-0FAF7904154A}" destId="{60F74D6C-8D17-D040-856D-A9FE24E2CB0A}" srcOrd="13" destOrd="0" presId="urn:microsoft.com/office/officeart/2009/3/layout/RandomtoResultProcess"/>
    <dgm:cxn modelId="{CB62D83B-C660-854E-893A-B83FA7FC72D9}" type="presParOf" srcId="{39506237-7D4B-8F4B-8863-0FAF7904154A}" destId="{D9513CB3-93F9-B548-8464-431072B18B0D}" srcOrd="14" destOrd="0" presId="urn:microsoft.com/office/officeart/2009/3/layout/RandomtoResultProcess"/>
    <dgm:cxn modelId="{64C3147E-F948-7F47-836B-A3B1225A521E}" type="presParOf" srcId="{39506237-7D4B-8F4B-8863-0FAF7904154A}" destId="{7FA39254-5DF9-4F48-A90C-CDA1F999F407}" srcOrd="15" destOrd="0" presId="urn:microsoft.com/office/officeart/2009/3/layout/RandomtoResultProcess"/>
    <dgm:cxn modelId="{6F1CE157-A336-3048-A3EC-FF5B1CF22D9B}" type="presParOf" srcId="{39506237-7D4B-8F4B-8863-0FAF7904154A}" destId="{9F0548D4-37DC-6840-9C3A-A035285370F9}" srcOrd="16" destOrd="0" presId="urn:microsoft.com/office/officeart/2009/3/layout/RandomtoResultProcess"/>
    <dgm:cxn modelId="{013DA083-D4B8-A14A-A24A-F25E521F4FEF}" type="presParOf" srcId="{39506237-7D4B-8F4B-8863-0FAF7904154A}" destId="{FC6CC6A2-3EEF-D14A-B707-23348B1C9A2B}" srcOrd="17" destOrd="0" presId="urn:microsoft.com/office/officeart/2009/3/layout/RandomtoResultProcess"/>
    <dgm:cxn modelId="{2ED2FCBE-F39E-354E-995C-EB714225B0FC}" type="presParOf" srcId="{39506237-7D4B-8F4B-8863-0FAF7904154A}" destId="{F88A3353-A689-FF47-BB7E-FDD7344224E0}" srcOrd="18" destOrd="0" presId="urn:microsoft.com/office/officeart/2009/3/layout/RandomtoResultProcess"/>
    <dgm:cxn modelId="{75A35C3A-B0C4-704B-AB54-8B2710C4DE6E}" type="presParOf" srcId="{39506237-7D4B-8F4B-8863-0FAF7904154A}" destId="{6FE1590D-A2E1-D44B-87AA-D6D47CECE32C}" srcOrd="19" destOrd="0" presId="urn:microsoft.com/office/officeart/2009/3/layout/RandomtoResultProcess"/>
    <dgm:cxn modelId="{8DA494B4-519E-0746-A7B8-198C048F1BA0}" type="presParOf" srcId="{1FB83F61-2D97-1A4F-920E-01246799634F}" destId="{6E122D3E-C1C0-F943-B907-F7B07F1186DF}" srcOrd="1" destOrd="0" presId="urn:microsoft.com/office/officeart/2009/3/layout/RandomtoResultProcess"/>
    <dgm:cxn modelId="{8EFC0421-9C1D-4F4C-ACFF-B38D12167192}" type="presParOf" srcId="{6E122D3E-C1C0-F943-B907-F7B07F1186DF}" destId="{E68C5644-B344-A04E-8148-AAB96F27B09C}" srcOrd="0" destOrd="0" presId="urn:microsoft.com/office/officeart/2009/3/layout/RandomtoResultProcess"/>
    <dgm:cxn modelId="{EE54CE33-95E0-594B-8C2C-A2B9DF05CAB7}" type="presParOf" srcId="{6E122D3E-C1C0-F943-B907-F7B07F1186DF}" destId="{2BA7F3BC-B374-A94F-BB65-FEC75495EC2A}" srcOrd="1" destOrd="0" presId="urn:microsoft.com/office/officeart/2009/3/layout/RandomtoResultProcess"/>
    <dgm:cxn modelId="{68E85B79-2EA3-1E45-BFA9-4DE7CC9C3547}" type="presParOf" srcId="{1FB83F61-2D97-1A4F-920E-01246799634F}" destId="{5166BD4E-3E24-F544-94A3-734B73DEA4BC}" srcOrd="2" destOrd="0" presId="urn:microsoft.com/office/officeart/2009/3/layout/RandomtoResultProcess"/>
    <dgm:cxn modelId="{34C3B831-477F-E846-955E-B83150E5A94D}" type="presParOf" srcId="{1FB83F61-2D97-1A4F-920E-01246799634F}" destId="{03F98147-869D-6242-84DE-4E9135744863}" srcOrd="3" destOrd="0" presId="urn:microsoft.com/office/officeart/2009/3/layout/RandomtoResultProcess"/>
    <dgm:cxn modelId="{B9FCFAB6-E72E-4840-AABC-C1743312E6E1}" type="presParOf" srcId="{03F98147-869D-6242-84DE-4E9135744863}" destId="{55003C84-770E-AA47-9203-3F207D0D96D4}" srcOrd="0" destOrd="0" presId="urn:microsoft.com/office/officeart/2009/3/layout/RandomtoResultProcess"/>
    <dgm:cxn modelId="{77054020-B7E3-5142-8A3E-8A7E3454137C}" type="presParOf" srcId="{03F98147-869D-6242-84DE-4E9135744863}" destId="{1AB57D8C-B45C-EA43-84F3-C92CE1F96BD9}" srcOrd="1" destOrd="0" presId="urn:microsoft.com/office/officeart/2009/3/layout/RandomtoResultProcess"/>
    <dgm:cxn modelId="{50652F73-F113-D044-AAB2-1863AC103737}" type="presParOf" srcId="{1FB83F61-2D97-1A4F-920E-01246799634F}" destId="{A55AAF50-4BDE-394E-B7BE-B3DB52DB678A}" srcOrd="4" destOrd="0" presId="urn:microsoft.com/office/officeart/2009/3/layout/RandomtoResultProcess"/>
    <dgm:cxn modelId="{AC94711C-9915-9542-B422-56CB6891A797}" type="presParOf" srcId="{A55AAF50-4BDE-394E-B7BE-B3DB52DB678A}" destId="{660BFD5E-8233-8643-BD1E-EC8389897A4B}" srcOrd="0" destOrd="0" presId="urn:microsoft.com/office/officeart/2009/3/layout/RandomtoResultProcess"/>
    <dgm:cxn modelId="{EECFECC4-1731-3042-8124-DBFFF04DB122}" type="presParOf" srcId="{A55AAF50-4BDE-394E-B7BE-B3DB52DB678A}" destId="{448E9325-12CC-4F42-8411-ADA6792F5288}" srcOrd="1" destOrd="0" presId="urn:microsoft.com/office/officeart/2009/3/layout/RandomtoResultProcess"/>
    <dgm:cxn modelId="{3EED764D-EC78-2349-A902-29D31BD6936A}" type="presParOf" srcId="{A55AAF50-4BDE-394E-B7BE-B3DB52DB678A}" destId="{09B9DBB5-84B5-134C-AA11-44869D631FBD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ABCFE93-8853-E640-8A13-3CB2A28BCE88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81EDC1-20FA-7940-BCF2-655A4BB5B5E0}">
      <dgm:prSet phldrT="[Text]"/>
      <dgm:spPr/>
      <dgm:t>
        <a:bodyPr/>
        <a:lstStyle/>
        <a:p>
          <a:r>
            <a:rPr lang="en-US"/>
            <a:t>Automatic Hyperparameter Tuning</a:t>
          </a:r>
        </a:p>
      </dgm:t>
    </dgm:pt>
    <dgm:pt modelId="{1B21E082-782D-0649-8C28-3C7B6658361D}" type="parTrans" cxnId="{315BC3C2-175D-594E-A1CA-7BF25E491265}">
      <dgm:prSet/>
      <dgm:spPr/>
      <dgm:t>
        <a:bodyPr/>
        <a:lstStyle/>
        <a:p>
          <a:endParaRPr lang="en-US"/>
        </a:p>
      </dgm:t>
    </dgm:pt>
    <dgm:pt modelId="{2829CC0E-F8BC-AC42-8C50-5CBCA8AC9EF9}" type="sibTrans" cxnId="{315BC3C2-175D-594E-A1CA-7BF25E491265}">
      <dgm:prSet/>
      <dgm:spPr/>
      <dgm:t>
        <a:bodyPr/>
        <a:lstStyle/>
        <a:p>
          <a:endParaRPr lang="en-US"/>
        </a:p>
      </dgm:t>
    </dgm:pt>
    <dgm:pt modelId="{4A4B4E29-BDD6-AA4C-9703-46A713651B2D}">
      <dgm:prSet phldrT="[Text]"/>
      <dgm:spPr/>
      <dgm:t>
        <a:bodyPr/>
        <a:lstStyle/>
        <a:p>
          <a:r>
            <a:rPr lang="en-US"/>
            <a:t>Ensemble of Multiple Models</a:t>
          </a:r>
        </a:p>
      </dgm:t>
    </dgm:pt>
    <dgm:pt modelId="{5D9A858A-71BC-0B4A-A729-101C6F3F3BCB}" type="parTrans" cxnId="{3832D2F2-AD41-0242-A783-9E40E12DA173}">
      <dgm:prSet/>
      <dgm:spPr/>
      <dgm:t>
        <a:bodyPr/>
        <a:lstStyle/>
        <a:p>
          <a:endParaRPr lang="en-US"/>
        </a:p>
      </dgm:t>
    </dgm:pt>
    <dgm:pt modelId="{F73CC93F-B413-5647-BD9F-27063975B60E}" type="sibTrans" cxnId="{3832D2F2-AD41-0242-A783-9E40E12DA173}">
      <dgm:prSet/>
      <dgm:spPr/>
      <dgm:t>
        <a:bodyPr/>
        <a:lstStyle/>
        <a:p>
          <a:endParaRPr lang="en-US"/>
        </a:p>
      </dgm:t>
    </dgm:pt>
    <dgm:pt modelId="{0B4ECC62-2A1E-B24D-AAD0-D04DE028EF4F}">
      <dgm:prSet phldrT="[Text]"/>
      <dgm:spPr/>
      <dgm:t>
        <a:bodyPr/>
        <a:lstStyle/>
        <a:p>
          <a:r>
            <a:rPr lang="en-US"/>
            <a:t>Flexibility of Training Duration</a:t>
          </a:r>
        </a:p>
      </dgm:t>
    </dgm:pt>
    <dgm:pt modelId="{232241D4-C010-3245-B53B-08EE10E1E28E}" type="parTrans" cxnId="{1399D9AC-FAB5-184F-BBAC-6304A92B09A1}">
      <dgm:prSet/>
      <dgm:spPr/>
      <dgm:t>
        <a:bodyPr/>
        <a:lstStyle/>
        <a:p>
          <a:endParaRPr lang="en-US"/>
        </a:p>
      </dgm:t>
    </dgm:pt>
    <dgm:pt modelId="{35AD7B06-16A6-444D-8C32-0F25CA351323}" type="sibTrans" cxnId="{1399D9AC-FAB5-184F-BBAC-6304A92B09A1}">
      <dgm:prSet/>
      <dgm:spPr/>
      <dgm:t>
        <a:bodyPr/>
        <a:lstStyle/>
        <a:p>
          <a:endParaRPr lang="en-US"/>
        </a:p>
      </dgm:t>
    </dgm:pt>
    <dgm:pt modelId="{E54AE956-634C-B745-8DF6-636CD8278745}" type="pres">
      <dgm:prSet presAssocID="{6ABCFE93-8853-E640-8A13-3CB2A28BCE88}" presName="Name0" presStyleCnt="0">
        <dgm:presLayoutVars>
          <dgm:chMax val="7"/>
          <dgm:chPref val="7"/>
          <dgm:dir/>
        </dgm:presLayoutVars>
      </dgm:prSet>
      <dgm:spPr/>
    </dgm:pt>
    <dgm:pt modelId="{D441A6A1-FD15-1E4E-8011-E202B300A893}" type="pres">
      <dgm:prSet presAssocID="{6ABCFE93-8853-E640-8A13-3CB2A28BCE88}" presName="Name1" presStyleCnt="0"/>
      <dgm:spPr/>
    </dgm:pt>
    <dgm:pt modelId="{CAC64416-6685-744C-A90A-A984CEFB9135}" type="pres">
      <dgm:prSet presAssocID="{6ABCFE93-8853-E640-8A13-3CB2A28BCE88}" presName="cycle" presStyleCnt="0"/>
      <dgm:spPr/>
    </dgm:pt>
    <dgm:pt modelId="{8E1D1218-825A-6047-BA51-F5433FC399F0}" type="pres">
      <dgm:prSet presAssocID="{6ABCFE93-8853-E640-8A13-3CB2A28BCE88}" presName="srcNode" presStyleLbl="node1" presStyleIdx="0" presStyleCnt="3"/>
      <dgm:spPr/>
    </dgm:pt>
    <dgm:pt modelId="{028DCBD8-6133-264F-84D5-49E478A10964}" type="pres">
      <dgm:prSet presAssocID="{6ABCFE93-8853-E640-8A13-3CB2A28BCE88}" presName="conn" presStyleLbl="parChTrans1D2" presStyleIdx="0" presStyleCnt="1"/>
      <dgm:spPr/>
    </dgm:pt>
    <dgm:pt modelId="{2DACC1AB-5A73-8A4B-ACA4-EE4B149D87BB}" type="pres">
      <dgm:prSet presAssocID="{6ABCFE93-8853-E640-8A13-3CB2A28BCE88}" presName="extraNode" presStyleLbl="node1" presStyleIdx="0" presStyleCnt="3"/>
      <dgm:spPr/>
    </dgm:pt>
    <dgm:pt modelId="{6AD27079-EA3F-E546-BBD8-44178D7FF2F2}" type="pres">
      <dgm:prSet presAssocID="{6ABCFE93-8853-E640-8A13-3CB2A28BCE88}" presName="dstNode" presStyleLbl="node1" presStyleIdx="0" presStyleCnt="3"/>
      <dgm:spPr/>
    </dgm:pt>
    <dgm:pt modelId="{88530C13-857C-374C-8778-942A3B951CFB}" type="pres">
      <dgm:prSet presAssocID="{7F81EDC1-20FA-7940-BCF2-655A4BB5B5E0}" presName="text_1" presStyleLbl="node1" presStyleIdx="0" presStyleCnt="3">
        <dgm:presLayoutVars>
          <dgm:bulletEnabled val="1"/>
        </dgm:presLayoutVars>
      </dgm:prSet>
      <dgm:spPr/>
    </dgm:pt>
    <dgm:pt modelId="{D3FFC20D-C18C-DB46-9064-8D4F46A331C7}" type="pres">
      <dgm:prSet presAssocID="{7F81EDC1-20FA-7940-BCF2-655A4BB5B5E0}" presName="accent_1" presStyleCnt="0"/>
      <dgm:spPr/>
    </dgm:pt>
    <dgm:pt modelId="{4C57F125-AA94-8D4F-ABDB-928F09ADEB85}" type="pres">
      <dgm:prSet presAssocID="{7F81EDC1-20FA-7940-BCF2-655A4BB5B5E0}" presName="accentRepeatNode" presStyleLbl="solidFgAcc1" presStyleIdx="0" presStyleCnt="3"/>
      <dgm:spPr/>
    </dgm:pt>
    <dgm:pt modelId="{361E9FF0-24AD-2E4F-8171-C4E222BA9694}" type="pres">
      <dgm:prSet presAssocID="{4A4B4E29-BDD6-AA4C-9703-46A713651B2D}" presName="text_2" presStyleLbl="node1" presStyleIdx="1" presStyleCnt="3">
        <dgm:presLayoutVars>
          <dgm:bulletEnabled val="1"/>
        </dgm:presLayoutVars>
      </dgm:prSet>
      <dgm:spPr/>
    </dgm:pt>
    <dgm:pt modelId="{4693C7D9-3AB6-BB48-A361-AEED6DEC76D9}" type="pres">
      <dgm:prSet presAssocID="{4A4B4E29-BDD6-AA4C-9703-46A713651B2D}" presName="accent_2" presStyleCnt="0"/>
      <dgm:spPr/>
    </dgm:pt>
    <dgm:pt modelId="{8E22B20A-3892-0743-A2DB-641776EAB9E1}" type="pres">
      <dgm:prSet presAssocID="{4A4B4E29-BDD6-AA4C-9703-46A713651B2D}" presName="accentRepeatNode" presStyleLbl="solidFgAcc1" presStyleIdx="1" presStyleCnt="3"/>
      <dgm:spPr/>
    </dgm:pt>
    <dgm:pt modelId="{C48E40BF-D47C-2B44-BAB2-24EDA775C3EA}" type="pres">
      <dgm:prSet presAssocID="{0B4ECC62-2A1E-B24D-AAD0-D04DE028EF4F}" presName="text_3" presStyleLbl="node1" presStyleIdx="2" presStyleCnt="3">
        <dgm:presLayoutVars>
          <dgm:bulletEnabled val="1"/>
        </dgm:presLayoutVars>
      </dgm:prSet>
      <dgm:spPr/>
    </dgm:pt>
    <dgm:pt modelId="{AA70C02B-A93A-7044-A979-7CD8C7695BD2}" type="pres">
      <dgm:prSet presAssocID="{0B4ECC62-2A1E-B24D-AAD0-D04DE028EF4F}" presName="accent_3" presStyleCnt="0"/>
      <dgm:spPr/>
    </dgm:pt>
    <dgm:pt modelId="{8730ED30-D43C-094B-B08B-99187C635256}" type="pres">
      <dgm:prSet presAssocID="{0B4ECC62-2A1E-B24D-AAD0-D04DE028EF4F}" presName="accentRepeatNode" presStyleLbl="solidFgAcc1" presStyleIdx="2" presStyleCnt="3"/>
      <dgm:spPr/>
    </dgm:pt>
  </dgm:ptLst>
  <dgm:cxnLst>
    <dgm:cxn modelId="{C4B9DA4C-8F26-9B49-821E-2F683035DA74}" type="presOf" srcId="{4A4B4E29-BDD6-AA4C-9703-46A713651B2D}" destId="{361E9FF0-24AD-2E4F-8171-C4E222BA9694}" srcOrd="0" destOrd="0" presId="urn:microsoft.com/office/officeart/2008/layout/VerticalCurvedList"/>
    <dgm:cxn modelId="{F388AC59-6142-9C49-BF3A-E6E1055235B6}" type="presOf" srcId="{6ABCFE93-8853-E640-8A13-3CB2A28BCE88}" destId="{E54AE956-634C-B745-8DF6-636CD8278745}" srcOrd="0" destOrd="0" presId="urn:microsoft.com/office/officeart/2008/layout/VerticalCurvedList"/>
    <dgm:cxn modelId="{D619E77B-72D0-E54B-AD16-4BF5C5D17403}" type="presOf" srcId="{7F81EDC1-20FA-7940-BCF2-655A4BB5B5E0}" destId="{88530C13-857C-374C-8778-942A3B951CFB}" srcOrd="0" destOrd="0" presId="urn:microsoft.com/office/officeart/2008/layout/VerticalCurvedList"/>
    <dgm:cxn modelId="{400612A5-DEEE-9741-BA86-6C8D1637A28D}" type="presOf" srcId="{0B4ECC62-2A1E-B24D-AAD0-D04DE028EF4F}" destId="{C48E40BF-D47C-2B44-BAB2-24EDA775C3EA}" srcOrd="0" destOrd="0" presId="urn:microsoft.com/office/officeart/2008/layout/VerticalCurvedList"/>
    <dgm:cxn modelId="{1399D9AC-FAB5-184F-BBAC-6304A92B09A1}" srcId="{6ABCFE93-8853-E640-8A13-3CB2A28BCE88}" destId="{0B4ECC62-2A1E-B24D-AAD0-D04DE028EF4F}" srcOrd="2" destOrd="0" parTransId="{232241D4-C010-3245-B53B-08EE10E1E28E}" sibTransId="{35AD7B06-16A6-444D-8C32-0F25CA351323}"/>
    <dgm:cxn modelId="{315BC3C2-175D-594E-A1CA-7BF25E491265}" srcId="{6ABCFE93-8853-E640-8A13-3CB2A28BCE88}" destId="{7F81EDC1-20FA-7940-BCF2-655A4BB5B5E0}" srcOrd="0" destOrd="0" parTransId="{1B21E082-782D-0649-8C28-3C7B6658361D}" sibTransId="{2829CC0E-F8BC-AC42-8C50-5CBCA8AC9EF9}"/>
    <dgm:cxn modelId="{F21E2BEC-D301-2E4B-B50C-F7973F368AF0}" type="presOf" srcId="{2829CC0E-F8BC-AC42-8C50-5CBCA8AC9EF9}" destId="{028DCBD8-6133-264F-84D5-49E478A10964}" srcOrd="0" destOrd="0" presId="urn:microsoft.com/office/officeart/2008/layout/VerticalCurvedList"/>
    <dgm:cxn modelId="{3832D2F2-AD41-0242-A783-9E40E12DA173}" srcId="{6ABCFE93-8853-E640-8A13-3CB2A28BCE88}" destId="{4A4B4E29-BDD6-AA4C-9703-46A713651B2D}" srcOrd="1" destOrd="0" parTransId="{5D9A858A-71BC-0B4A-A729-101C6F3F3BCB}" sibTransId="{F73CC93F-B413-5647-BD9F-27063975B60E}"/>
    <dgm:cxn modelId="{682D978A-64CB-764A-9402-3312DCDBFA92}" type="presParOf" srcId="{E54AE956-634C-B745-8DF6-636CD8278745}" destId="{D441A6A1-FD15-1E4E-8011-E202B300A893}" srcOrd="0" destOrd="0" presId="urn:microsoft.com/office/officeart/2008/layout/VerticalCurvedList"/>
    <dgm:cxn modelId="{3E8F17CF-96F3-CA41-8D03-4747AC38EFE2}" type="presParOf" srcId="{D441A6A1-FD15-1E4E-8011-E202B300A893}" destId="{CAC64416-6685-744C-A90A-A984CEFB9135}" srcOrd="0" destOrd="0" presId="urn:microsoft.com/office/officeart/2008/layout/VerticalCurvedList"/>
    <dgm:cxn modelId="{B5BA6089-681C-9A42-A8AA-66822EC1439F}" type="presParOf" srcId="{CAC64416-6685-744C-A90A-A984CEFB9135}" destId="{8E1D1218-825A-6047-BA51-F5433FC399F0}" srcOrd="0" destOrd="0" presId="urn:microsoft.com/office/officeart/2008/layout/VerticalCurvedList"/>
    <dgm:cxn modelId="{F78192DB-50FE-EF46-8C44-683B49C955F2}" type="presParOf" srcId="{CAC64416-6685-744C-A90A-A984CEFB9135}" destId="{028DCBD8-6133-264F-84D5-49E478A10964}" srcOrd="1" destOrd="0" presId="urn:microsoft.com/office/officeart/2008/layout/VerticalCurvedList"/>
    <dgm:cxn modelId="{55E3C76E-5D1E-CE44-B599-D7593D95813B}" type="presParOf" srcId="{CAC64416-6685-744C-A90A-A984CEFB9135}" destId="{2DACC1AB-5A73-8A4B-ACA4-EE4B149D87BB}" srcOrd="2" destOrd="0" presId="urn:microsoft.com/office/officeart/2008/layout/VerticalCurvedList"/>
    <dgm:cxn modelId="{142AEEFD-08B6-3B4B-90CC-84628A8FBB86}" type="presParOf" srcId="{CAC64416-6685-744C-A90A-A984CEFB9135}" destId="{6AD27079-EA3F-E546-BBD8-44178D7FF2F2}" srcOrd="3" destOrd="0" presId="urn:microsoft.com/office/officeart/2008/layout/VerticalCurvedList"/>
    <dgm:cxn modelId="{2D683102-5F69-7A46-9616-B5BD778E6AAD}" type="presParOf" srcId="{D441A6A1-FD15-1E4E-8011-E202B300A893}" destId="{88530C13-857C-374C-8778-942A3B951CFB}" srcOrd="1" destOrd="0" presId="urn:microsoft.com/office/officeart/2008/layout/VerticalCurvedList"/>
    <dgm:cxn modelId="{897E61A5-2AAD-7043-BA12-EAA951738E06}" type="presParOf" srcId="{D441A6A1-FD15-1E4E-8011-E202B300A893}" destId="{D3FFC20D-C18C-DB46-9064-8D4F46A331C7}" srcOrd="2" destOrd="0" presId="urn:microsoft.com/office/officeart/2008/layout/VerticalCurvedList"/>
    <dgm:cxn modelId="{5C5AC59E-A6BC-9344-8593-C0441E722755}" type="presParOf" srcId="{D3FFC20D-C18C-DB46-9064-8D4F46A331C7}" destId="{4C57F125-AA94-8D4F-ABDB-928F09ADEB85}" srcOrd="0" destOrd="0" presId="urn:microsoft.com/office/officeart/2008/layout/VerticalCurvedList"/>
    <dgm:cxn modelId="{7E421061-F926-A346-B2DB-1AB98CED20F5}" type="presParOf" srcId="{D441A6A1-FD15-1E4E-8011-E202B300A893}" destId="{361E9FF0-24AD-2E4F-8171-C4E222BA9694}" srcOrd="3" destOrd="0" presId="urn:microsoft.com/office/officeart/2008/layout/VerticalCurvedList"/>
    <dgm:cxn modelId="{9FCCB19C-B8A0-B445-A35B-603E92DBE4A3}" type="presParOf" srcId="{D441A6A1-FD15-1E4E-8011-E202B300A893}" destId="{4693C7D9-3AB6-BB48-A361-AEED6DEC76D9}" srcOrd="4" destOrd="0" presId="urn:microsoft.com/office/officeart/2008/layout/VerticalCurvedList"/>
    <dgm:cxn modelId="{0A5EDC5A-BFCD-9743-81B8-D621F719FA98}" type="presParOf" srcId="{4693C7D9-3AB6-BB48-A361-AEED6DEC76D9}" destId="{8E22B20A-3892-0743-A2DB-641776EAB9E1}" srcOrd="0" destOrd="0" presId="urn:microsoft.com/office/officeart/2008/layout/VerticalCurvedList"/>
    <dgm:cxn modelId="{A1980DDC-E11A-884F-B6B3-BD72081A492A}" type="presParOf" srcId="{D441A6A1-FD15-1E4E-8011-E202B300A893}" destId="{C48E40BF-D47C-2B44-BAB2-24EDA775C3EA}" srcOrd="5" destOrd="0" presId="urn:microsoft.com/office/officeart/2008/layout/VerticalCurvedList"/>
    <dgm:cxn modelId="{A3C06E5A-9DE3-5B44-8476-E32D9EE4CB26}" type="presParOf" srcId="{D441A6A1-FD15-1E4E-8011-E202B300A893}" destId="{AA70C02B-A93A-7044-A979-7CD8C7695BD2}" srcOrd="6" destOrd="0" presId="urn:microsoft.com/office/officeart/2008/layout/VerticalCurvedList"/>
    <dgm:cxn modelId="{A069C74A-7270-6D48-BD0F-94E3D733F1AC}" type="presParOf" srcId="{AA70C02B-A93A-7044-A979-7CD8C7695BD2}" destId="{8730ED30-D43C-094B-B08B-99187C635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865F9-58DB-3740-8879-52C52C223438}">
      <dsp:nvSpPr>
        <dsp:cNvPr id="0" name=""/>
        <dsp:cNvSpPr/>
      </dsp:nvSpPr>
      <dsp:spPr>
        <a:xfrm rot="10800000">
          <a:off x="1306007" y="2568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Employer Salary Surveys</a:t>
          </a:r>
        </a:p>
      </dsp:txBody>
      <dsp:txXfrm rot="10800000">
        <a:off x="1637623" y="2568"/>
        <a:ext cx="3536860" cy="1326465"/>
      </dsp:txXfrm>
    </dsp:sp>
    <dsp:sp modelId="{1467855D-7D42-314D-9045-8FC51E576522}">
      <dsp:nvSpPr>
        <dsp:cNvPr id="0" name=""/>
        <dsp:cNvSpPr/>
      </dsp:nvSpPr>
      <dsp:spPr>
        <a:xfrm>
          <a:off x="642774" y="2568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AC84B-61B9-F646-9DD5-1D4D80182F82}">
      <dsp:nvSpPr>
        <dsp:cNvPr id="0" name=""/>
        <dsp:cNvSpPr/>
      </dsp:nvSpPr>
      <dsp:spPr>
        <a:xfrm rot="10800000">
          <a:off x="1306007" y="1724994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Crowdsourced Data</a:t>
          </a:r>
        </a:p>
      </dsp:txBody>
      <dsp:txXfrm rot="10800000">
        <a:off x="1637623" y="1724994"/>
        <a:ext cx="3536860" cy="1326465"/>
      </dsp:txXfrm>
    </dsp:sp>
    <dsp:sp modelId="{0DFE6750-3A22-1940-A316-AB3A9057D2F8}">
      <dsp:nvSpPr>
        <dsp:cNvPr id="0" name=""/>
        <dsp:cNvSpPr/>
      </dsp:nvSpPr>
      <dsp:spPr>
        <a:xfrm>
          <a:off x="642774" y="1724994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52D5D-D34F-A748-B268-20565482B78E}">
      <dsp:nvSpPr>
        <dsp:cNvPr id="0" name=""/>
        <dsp:cNvSpPr/>
      </dsp:nvSpPr>
      <dsp:spPr>
        <a:xfrm rot="10800000">
          <a:off x="1306007" y="3447419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Government Labor Data</a:t>
          </a:r>
        </a:p>
      </dsp:txBody>
      <dsp:txXfrm rot="10800000">
        <a:off x="1637623" y="3447419"/>
        <a:ext cx="3536860" cy="1326465"/>
      </dsp:txXfrm>
    </dsp:sp>
    <dsp:sp modelId="{FA58A3B6-1E33-064B-A4FC-87D691DC3C31}">
      <dsp:nvSpPr>
        <dsp:cNvPr id="0" name=""/>
        <dsp:cNvSpPr/>
      </dsp:nvSpPr>
      <dsp:spPr>
        <a:xfrm>
          <a:off x="642774" y="3447419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20346-59BD-A241-B1F6-70D4E98117B9}">
      <dsp:nvSpPr>
        <dsp:cNvPr id="0" name=""/>
        <dsp:cNvSpPr/>
      </dsp:nvSpPr>
      <dsp:spPr>
        <a:xfrm>
          <a:off x="2551246" y="52003"/>
          <a:ext cx="2496171" cy="2496171"/>
        </a:xfrm>
        <a:prstGeom prst="ellipse">
          <a:avLst/>
        </a:prstGeom>
        <a:solidFill>
          <a:srgbClr val="8D2048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0F0F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solidFill>
                <a:srgbClr val="F0F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Enhanced Prediction Accuracy</a:t>
          </a:r>
          <a:endParaRPr lang="en-US" sz="1700" kern="1200" dirty="0">
            <a:solidFill>
              <a:srgbClr val="F0F0F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2884069" y="488833"/>
        <a:ext cx="1830525" cy="1123277"/>
      </dsp:txXfrm>
    </dsp:sp>
    <dsp:sp modelId="{E47A1E29-91EC-AB45-9ED1-B8F9BBE95CAB}">
      <dsp:nvSpPr>
        <dsp:cNvPr id="0" name=""/>
        <dsp:cNvSpPr/>
      </dsp:nvSpPr>
      <dsp:spPr>
        <a:xfrm>
          <a:off x="3451948" y="1612110"/>
          <a:ext cx="2496171" cy="2496171"/>
        </a:xfrm>
        <a:prstGeom prst="ellipse">
          <a:avLst/>
        </a:prstGeom>
        <a:solidFill>
          <a:srgbClr val="EE3E8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0F0F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>
              <a:solidFill>
                <a:srgbClr val="F0F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Comprehensive Text Analysis</a:t>
          </a:r>
          <a:endParaRPr lang="en-US" sz="1700" kern="1200">
            <a:solidFill>
              <a:srgbClr val="F0F0F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4215360" y="2256955"/>
        <a:ext cx="1497702" cy="1372894"/>
      </dsp:txXfrm>
    </dsp:sp>
    <dsp:sp modelId="{93A9569E-43AE-234A-A0F0-767667C24988}">
      <dsp:nvSpPr>
        <dsp:cNvPr id="0" name=""/>
        <dsp:cNvSpPr/>
      </dsp:nvSpPr>
      <dsp:spPr>
        <a:xfrm>
          <a:off x="1650544" y="1612110"/>
          <a:ext cx="2496171" cy="2496171"/>
        </a:xfrm>
        <a:prstGeom prst="ellipse">
          <a:avLst/>
        </a:prstGeom>
        <a:solidFill>
          <a:srgbClr val="FED535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0F0F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dirty="0">
              <a:solidFill>
                <a:srgbClr val="F0F0F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Universal Framework Development</a:t>
          </a:r>
          <a:endParaRPr lang="en-US" sz="1700" kern="1200" dirty="0">
            <a:solidFill>
              <a:srgbClr val="F0F0F0"/>
            </a:solidFill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</dsp:txBody>
      <dsp:txXfrm>
        <a:off x="1885600" y="2256955"/>
        <a:ext cx="1497702" cy="137289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4D7A6-34AA-9645-B218-DEA8F0B4D2E2}">
      <dsp:nvSpPr>
        <dsp:cNvPr id="0" name=""/>
        <dsp:cNvSpPr/>
      </dsp:nvSpPr>
      <dsp:spPr>
        <a:xfrm>
          <a:off x="2044684" y="829991"/>
          <a:ext cx="3100739" cy="2068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Understanding MAPE:</a:t>
          </a: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For an estimated salary of $100,000, the actual salary will likely range from $85,000 to $115,000 (assuming MAPE = 15%).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40802" y="829991"/>
        <a:ext cx="2604620" cy="2068192"/>
      </dsp:txXfrm>
    </dsp:sp>
    <dsp:sp modelId="{0BF8D8AE-2DA2-414A-936D-1D4F2A63CE54}">
      <dsp:nvSpPr>
        <dsp:cNvPr id="0" name=""/>
        <dsp:cNvSpPr/>
      </dsp:nvSpPr>
      <dsp:spPr>
        <a:xfrm>
          <a:off x="2044684" y="2898184"/>
          <a:ext cx="3100739" cy="2068192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Confidence Level:</a:t>
          </a: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 Demonstrates high reliability in salary predictions.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40802" y="2898184"/>
        <a:ext cx="2604620" cy="2068192"/>
      </dsp:txXfrm>
    </dsp:sp>
    <dsp:sp modelId="{93DDB274-0B2E-6B4F-AD54-F230340EBFD8}">
      <dsp:nvSpPr>
        <dsp:cNvPr id="0" name=""/>
        <dsp:cNvSpPr/>
      </dsp:nvSpPr>
      <dsp:spPr>
        <a:xfrm>
          <a:off x="390957" y="3128"/>
          <a:ext cx="2067159" cy="20671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Implications of MAPE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3685" y="305856"/>
        <a:ext cx="1461703" cy="1461703"/>
      </dsp:txXfrm>
    </dsp:sp>
    <dsp:sp modelId="{A9A99849-7251-9D4B-B9FD-65F201A99A34}">
      <dsp:nvSpPr>
        <dsp:cNvPr id="0" name=""/>
        <dsp:cNvSpPr/>
      </dsp:nvSpPr>
      <dsp:spPr>
        <a:xfrm>
          <a:off x="7212582" y="829991"/>
          <a:ext cx="3100739" cy="2068192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Addressing a Key Challenge:</a:t>
          </a: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 Overcomes the common issue of missing salary data in job descriptions.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08701" y="829991"/>
        <a:ext cx="2604620" cy="2068192"/>
      </dsp:txXfrm>
    </dsp:sp>
    <dsp:sp modelId="{62F1645E-C505-4940-A148-9173410F1180}">
      <dsp:nvSpPr>
        <dsp:cNvPr id="0" name=""/>
        <dsp:cNvSpPr/>
      </dsp:nvSpPr>
      <dsp:spPr>
        <a:xfrm>
          <a:off x="7212582" y="2898184"/>
          <a:ext cx="3100739" cy="2068192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142240" bIns="1422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Benchmark Achievement:</a:t>
          </a:r>
          <a:r>
            <a:rPr lang="en-US" sz="2000" b="0" i="0" kern="1200">
              <a:latin typeface="Times New Roman" panose="02020603050405020304" pitchFamily="18" charset="0"/>
              <a:cs typeface="Times New Roman" panose="02020603050405020304" pitchFamily="18" charset="0"/>
            </a:rPr>
            <a:t> Sets a new benchmark in salary prediction from job descriptions.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08701" y="2898184"/>
        <a:ext cx="2604620" cy="2068192"/>
      </dsp:txXfrm>
    </dsp:sp>
    <dsp:sp modelId="{E13E61B0-6BAA-5849-820C-9A0851734184}">
      <dsp:nvSpPr>
        <dsp:cNvPr id="0" name=""/>
        <dsp:cNvSpPr/>
      </dsp:nvSpPr>
      <dsp:spPr>
        <a:xfrm>
          <a:off x="5558855" y="3128"/>
          <a:ext cx="2067159" cy="206715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>
              <a:latin typeface="Times New Roman" panose="02020603050405020304" pitchFamily="18" charset="0"/>
              <a:cs typeface="Times New Roman" panose="02020603050405020304" pitchFamily="18" charset="0"/>
            </a:rPr>
            <a:t>Industry Impact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61583" y="305856"/>
        <a:ext cx="1461703" cy="146170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2601E-1DC4-1A4F-99FA-044C4F6B6360}">
      <dsp:nvSpPr>
        <dsp:cNvPr id="0" name=""/>
        <dsp:cNvSpPr/>
      </dsp:nvSpPr>
      <dsp:spPr>
        <a:xfrm>
          <a:off x="0" y="0"/>
          <a:ext cx="5403679" cy="15543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Monetary Importance of Job Characteristics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Skill Terms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Certificates</a:t>
          </a:r>
        </a:p>
      </dsp:txBody>
      <dsp:txXfrm>
        <a:off x="1281695" y="45525"/>
        <a:ext cx="4076458" cy="1463293"/>
      </dsp:txXfrm>
    </dsp:sp>
    <dsp:sp modelId="{AFD3FE72-6C06-6744-B146-7F9FA90A5499}">
      <dsp:nvSpPr>
        <dsp:cNvPr id="0" name=""/>
        <dsp:cNvSpPr/>
      </dsp:nvSpPr>
      <dsp:spPr>
        <a:xfrm>
          <a:off x="155434" y="155434"/>
          <a:ext cx="1080735" cy="12434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BF505-4812-0F41-9456-17942049BEDE}">
      <dsp:nvSpPr>
        <dsp:cNvPr id="0" name=""/>
        <dsp:cNvSpPr/>
      </dsp:nvSpPr>
      <dsp:spPr>
        <a:xfrm>
          <a:off x="0" y="1709777"/>
          <a:ext cx="5403679" cy="1554343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Arial"/>
              <a:ea typeface="+mn-ea"/>
              <a:cs typeface="+mn-cs"/>
            </a:rPr>
            <a:t>Government’s Skill Development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Arial"/>
              <a:ea typeface="+mn-ea"/>
              <a:cs typeface="+mn-cs"/>
            </a:rPr>
            <a:t>Value of skills can determine government’s investment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/>
            <a:t>Workforce planning</a:t>
          </a:r>
          <a:endParaRPr lang="en-US" sz="2000" kern="1200">
            <a:latin typeface="Arial"/>
            <a:ea typeface="+mn-ea"/>
            <a:cs typeface="+mn-cs"/>
          </a:endParaRPr>
        </a:p>
      </dsp:txBody>
      <dsp:txXfrm>
        <a:off x="1281695" y="1755302"/>
        <a:ext cx="4076458" cy="1463293"/>
      </dsp:txXfrm>
    </dsp:sp>
    <dsp:sp modelId="{250A1E37-9B1C-1F48-B3BC-788A8541930B}">
      <dsp:nvSpPr>
        <dsp:cNvPr id="0" name=""/>
        <dsp:cNvSpPr/>
      </dsp:nvSpPr>
      <dsp:spPr>
        <a:xfrm>
          <a:off x="155434" y="1865211"/>
          <a:ext cx="1080735" cy="12434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2CA7D-3F82-2B41-A2EE-0E819EC41095}">
      <dsp:nvSpPr>
        <dsp:cNvPr id="0" name=""/>
        <dsp:cNvSpPr/>
      </dsp:nvSpPr>
      <dsp:spPr>
        <a:xfrm>
          <a:off x="0" y="3419554"/>
          <a:ext cx="5403679" cy="1554343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Compensation by Companies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Salary negotiation</a:t>
          </a:r>
          <a:endParaRPr lang="en-US" sz="2000" kern="120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Hiring decisions</a:t>
          </a:r>
          <a:endParaRPr lang="en-US" sz="2000" kern="1200">
            <a:latin typeface="Times New Roman" panose="02020603050405020304" pitchFamily="18" charset="0"/>
            <a:ea typeface="+mn-ea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Expected compensation change for “skilled” workers</a:t>
          </a:r>
        </a:p>
      </dsp:txBody>
      <dsp:txXfrm>
        <a:off x="1281695" y="3465079"/>
        <a:ext cx="4076458" cy="1463293"/>
      </dsp:txXfrm>
    </dsp:sp>
    <dsp:sp modelId="{FD6001EE-4C84-8D45-9117-3BBEBEFA232E}">
      <dsp:nvSpPr>
        <dsp:cNvPr id="0" name=""/>
        <dsp:cNvSpPr/>
      </dsp:nvSpPr>
      <dsp:spPr>
        <a:xfrm>
          <a:off x="155434" y="3574989"/>
          <a:ext cx="1080735" cy="124347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18000" b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FDDD6-6298-7146-82A4-7BB7C4D1C069}">
      <dsp:nvSpPr>
        <dsp:cNvPr id="0" name=""/>
        <dsp:cNvSpPr/>
      </dsp:nvSpPr>
      <dsp:spPr>
        <a:xfrm>
          <a:off x="0" y="246094"/>
          <a:ext cx="5403681" cy="1015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386" tIns="312420" rIns="4193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Target skills with the highest market value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Calculate potential ROI for training</a:t>
          </a:r>
        </a:p>
      </dsp:txBody>
      <dsp:txXfrm>
        <a:off x="0" y="246094"/>
        <a:ext cx="5403681" cy="1015875"/>
      </dsp:txXfrm>
    </dsp:sp>
    <dsp:sp modelId="{CE83D963-07C9-0346-9282-F7757A5A9997}">
      <dsp:nvSpPr>
        <dsp:cNvPr id="0" name=""/>
        <dsp:cNvSpPr/>
      </dsp:nvSpPr>
      <dsp:spPr>
        <a:xfrm>
          <a:off x="270184" y="24694"/>
          <a:ext cx="3782576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972" tIns="0" rIns="1429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Smart Skill Investment</a:t>
          </a:r>
        </a:p>
      </dsp:txBody>
      <dsp:txXfrm>
        <a:off x="291800" y="46310"/>
        <a:ext cx="3739344" cy="399568"/>
      </dsp:txXfrm>
    </dsp:sp>
    <dsp:sp modelId="{11FF2997-B984-DE4F-8EFB-6002F854AF98}">
      <dsp:nvSpPr>
        <dsp:cNvPr id="0" name=""/>
        <dsp:cNvSpPr/>
      </dsp:nvSpPr>
      <dsp:spPr>
        <a:xfrm>
          <a:off x="0" y="1564369"/>
          <a:ext cx="5403681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386" tIns="312420" rIns="4193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Evaluate certification costs against potential salary increases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Data-driven decisions about professional development</a:t>
          </a:r>
        </a:p>
      </dsp:txBody>
      <dsp:txXfrm>
        <a:off x="0" y="1564369"/>
        <a:ext cx="5403681" cy="1512000"/>
      </dsp:txXfrm>
    </dsp:sp>
    <dsp:sp modelId="{6A6CBAF0-8E5A-2042-AFCA-873DBE5B264B}">
      <dsp:nvSpPr>
        <dsp:cNvPr id="0" name=""/>
        <dsp:cNvSpPr/>
      </dsp:nvSpPr>
      <dsp:spPr>
        <a:xfrm>
          <a:off x="270184" y="1342969"/>
          <a:ext cx="3782576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972" tIns="0" rIns="1429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Strategic Certification Planning</a:t>
          </a:r>
        </a:p>
      </dsp:txBody>
      <dsp:txXfrm>
        <a:off x="291800" y="1364585"/>
        <a:ext cx="3739344" cy="399568"/>
      </dsp:txXfrm>
    </dsp:sp>
    <dsp:sp modelId="{44DF5CF4-D5EB-904E-AA48-57CB7CE461A2}">
      <dsp:nvSpPr>
        <dsp:cNvPr id="0" name=""/>
        <dsp:cNvSpPr/>
      </dsp:nvSpPr>
      <dsp:spPr>
        <a:xfrm>
          <a:off x="0" y="3378769"/>
          <a:ext cx="5403681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386" tIns="312420" rIns="41938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Government reskilling initiatives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Align training programs with market needs</a:t>
          </a:r>
        </a:p>
      </dsp:txBody>
      <dsp:txXfrm>
        <a:off x="0" y="3378769"/>
        <a:ext cx="5403681" cy="1275750"/>
      </dsp:txXfrm>
    </dsp:sp>
    <dsp:sp modelId="{4DFD5193-EFCB-0D4C-9D33-B152246C5A4B}">
      <dsp:nvSpPr>
        <dsp:cNvPr id="0" name=""/>
        <dsp:cNvSpPr/>
      </dsp:nvSpPr>
      <dsp:spPr>
        <a:xfrm>
          <a:off x="270184" y="3157369"/>
          <a:ext cx="3782576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972" tIns="0" rIns="1429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Policy &amp; Workforce Development</a:t>
          </a:r>
        </a:p>
      </dsp:txBody>
      <dsp:txXfrm>
        <a:off x="291800" y="3178985"/>
        <a:ext cx="3739344" cy="3995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D02D5C-2EF0-422F-B35D-D36AFC6ED1F5}">
      <dsp:nvSpPr>
        <dsp:cNvPr id="0" name=""/>
        <dsp:cNvSpPr/>
      </dsp:nvSpPr>
      <dsp:spPr>
        <a:xfrm>
          <a:off x="0" y="3166"/>
          <a:ext cx="11485756" cy="946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B1C03-4E4C-4ECC-9319-5AE0CC724FAD}">
      <dsp:nvSpPr>
        <dsp:cNvPr id="0" name=""/>
        <dsp:cNvSpPr/>
      </dsp:nvSpPr>
      <dsp:spPr>
        <a:xfrm>
          <a:off x="286222" y="216059"/>
          <a:ext cx="520912" cy="5204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77BEB-D3C1-4141-ABF8-E38A22F805DF}">
      <dsp:nvSpPr>
        <dsp:cNvPr id="0" name=""/>
        <dsp:cNvSpPr/>
      </dsp:nvSpPr>
      <dsp:spPr>
        <a:xfrm>
          <a:off x="1093357" y="3166"/>
          <a:ext cx="10143938" cy="947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6" tIns="100236" rIns="100236" bIns="100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Do Skills don’t exist in isolation? </a:t>
          </a:r>
          <a:endParaRPr lang="en-US" sz="1400" kern="1200"/>
        </a:p>
      </dsp:txBody>
      <dsp:txXfrm>
        <a:off x="1093357" y="3166"/>
        <a:ext cx="10143938" cy="947114"/>
      </dsp:txXfrm>
    </dsp:sp>
    <dsp:sp modelId="{FA3BE14A-C1EC-45B2-83BD-3ADD65483BE2}">
      <dsp:nvSpPr>
        <dsp:cNvPr id="0" name=""/>
        <dsp:cNvSpPr/>
      </dsp:nvSpPr>
      <dsp:spPr>
        <a:xfrm>
          <a:off x="0" y="1111492"/>
          <a:ext cx="11485756" cy="946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376D2-CD4A-40CC-83AD-18874A4A8DE9}">
      <dsp:nvSpPr>
        <dsp:cNvPr id="0" name=""/>
        <dsp:cNvSpPr/>
      </dsp:nvSpPr>
      <dsp:spPr>
        <a:xfrm>
          <a:off x="286222" y="1324384"/>
          <a:ext cx="520912" cy="5204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458B7-B24B-4DD9-9DE1-E3ECDF82F869}">
      <dsp:nvSpPr>
        <dsp:cNvPr id="0" name=""/>
        <dsp:cNvSpPr/>
      </dsp:nvSpPr>
      <dsp:spPr>
        <a:xfrm>
          <a:off x="1093357" y="1111492"/>
          <a:ext cx="10143938" cy="947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6" tIns="100236" rIns="100236" bIns="100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People rarely use a single skill in a job.</a:t>
          </a:r>
        </a:p>
      </dsp:txBody>
      <dsp:txXfrm>
        <a:off x="1093357" y="1111492"/>
        <a:ext cx="10143938" cy="947114"/>
      </dsp:txXfrm>
    </dsp:sp>
    <dsp:sp modelId="{AD015A1E-453B-43F3-A890-80F682DAD8FD}">
      <dsp:nvSpPr>
        <dsp:cNvPr id="0" name=""/>
        <dsp:cNvSpPr/>
      </dsp:nvSpPr>
      <dsp:spPr>
        <a:xfrm>
          <a:off x="0" y="2219817"/>
          <a:ext cx="11485756" cy="9461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D23243-4BEF-467D-8A00-7271CB5A8E7A}">
      <dsp:nvSpPr>
        <dsp:cNvPr id="0" name=""/>
        <dsp:cNvSpPr/>
      </dsp:nvSpPr>
      <dsp:spPr>
        <a:xfrm>
          <a:off x="286502" y="2432710"/>
          <a:ext cx="520912" cy="5204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27C65-FE1C-44ED-A8AA-4875E3112EA1}">
      <dsp:nvSpPr>
        <dsp:cNvPr id="0" name=""/>
        <dsp:cNvSpPr/>
      </dsp:nvSpPr>
      <dsp:spPr>
        <a:xfrm>
          <a:off x="1093917" y="2219817"/>
          <a:ext cx="10143938" cy="947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36" tIns="100236" rIns="100236" bIns="1002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Therefore, the next logical step is:</a:t>
          </a:r>
          <a:br>
            <a:rPr lang="en-US" sz="1400" kern="1200"/>
          </a:br>
          <a:r>
            <a:rPr lang="en-US" sz="1400" kern="1200"/>
            <a:t>Understanding</a:t>
          </a:r>
          <a:r>
            <a:rPr lang="en-US" sz="1400" b="1" kern="1200"/>
            <a:t> Skill Complementarity</a:t>
          </a:r>
          <a:br>
            <a:rPr lang="en-US" sz="1400" b="1" kern="1200"/>
          </a:br>
          <a:r>
            <a:rPr lang="en-US" sz="1400" b="1" kern="1200"/>
            <a:t>i.e. </a:t>
          </a:r>
          <a:r>
            <a:rPr lang="en-US" sz="1400" kern="1200"/>
            <a:t>which skills, when combined, drive the highest salary growth.</a:t>
          </a:r>
          <a:br>
            <a:rPr lang="en-US" sz="1400" kern="1200"/>
          </a:br>
          <a:br>
            <a:rPr lang="en-US" sz="1400" kern="1200"/>
          </a:br>
          <a:endParaRPr lang="en-US" sz="1400" kern="1200"/>
        </a:p>
      </dsp:txBody>
      <dsp:txXfrm>
        <a:off x="1093917" y="2219817"/>
        <a:ext cx="10143938" cy="94711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6668B-7E1E-C440-A696-629E6B64D9B7}">
      <dsp:nvSpPr>
        <dsp:cNvPr id="0" name=""/>
        <dsp:cNvSpPr/>
      </dsp:nvSpPr>
      <dsp:spPr>
        <a:xfrm>
          <a:off x="0" y="345038"/>
          <a:ext cx="5574748" cy="887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2662" tIns="479044" rIns="4326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Invest in powerful skill combinations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45038"/>
        <a:ext cx="5574748" cy="887512"/>
      </dsp:txXfrm>
    </dsp:sp>
    <dsp:sp modelId="{80512273-1244-2546-96A2-B6F0EB307987}">
      <dsp:nvSpPr>
        <dsp:cNvPr id="0" name=""/>
        <dsp:cNvSpPr/>
      </dsp:nvSpPr>
      <dsp:spPr>
        <a:xfrm>
          <a:off x="278737" y="5558"/>
          <a:ext cx="3902323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99" tIns="0" rIns="1474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Job Seekers</a:t>
          </a:r>
        </a:p>
      </dsp:txBody>
      <dsp:txXfrm>
        <a:off x="311881" y="38702"/>
        <a:ext cx="3836035" cy="612672"/>
      </dsp:txXfrm>
    </dsp:sp>
    <dsp:sp modelId="{06257F60-3B94-9143-A2CE-5318E32CA5FA}">
      <dsp:nvSpPr>
        <dsp:cNvPr id="0" name=""/>
        <dsp:cNvSpPr/>
      </dsp:nvSpPr>
      <dsp:spPr>
        <a:xfrm>
          <a:off x="0" y="1696231"/>
          <a:ext cx="5574748" cy="114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2662" tIns="479044" rIns="4326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Optimize hiring by identifying synergistic skill sets</a:t>
          </a:r>
        </a:p>
      </dsp:txBody>
      <dsp:txXfrm>
        <a:off x="0" y="1696231"/>
        <a:ext cx="5574748" cy="1141087"/>
      </dsp:txXfrm>
    </dsp:sp>
    <dsp:sp modelId="{2A98E5EA-45A8-7547-81CD-323595E44C9B}">
      <dsp:nvSpPr>
        <dsp:cNvPr id="0" name=""/>
        <dsp:cNvSpPr/>
      </dsp:nvSpPr>
      <dsp:spPr>
        <a:xfrm>
          <a:off x="278737" y="1356751"/>
          <a:ext cx="3902323" cy="6789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99" tIns="0" rIns="1474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Employers</a:t>
          </a:r>
        </a:p>
      </dsp:txBody>
      <dsp:txXfrm>
        <a:off x="311881" y="1389895"/>
        <a:ext cx="3836035" cy="612672"/>
      </dsp:txXfrm>
    </dsp:sp>
    <dsp:sp modelId="{C561B690-E23A-9C4E-9C55-5866329A3322}">
      <dsp:nvSpPr>
        <dsp:cNvPr id="0" name=""/>
        <dsp:cNvSpPr/>
      </dsp:nvSpPr>
      <dsp:spPr>
        <a:xfrm>
          <a:off x="0" y="3300998"/>
          <a:ext cx="5574748" cy="11410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2662" tIns="479044" rIns="4326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Design training programs that teach valuable skill pairs</a:t>
          </a:r>
        </a:p>
      </dsp:txBody>
      <dsp:txXfrm>
        <a:off x="0" y="3300998"/>
        <a:ext cx="5574748" cy="1141087"/>
      </dsp:txXfrm>
    </dsp:sp>
    <dsp:sp modelId="{6F8DFDBB-C887-CA4A-B73A-CAAC2398F727}">
      <dsp:nvSpPr>
        <dsp:cNvPr id="0" name=""/>
        <dsp:cNvSpPr/>
      </dsp:nvSpPr>
      <dsp:spPr>
        <a:xfrm>
          <a:off x="278737" y="2961518"/>
          <a:ext cx="3902323" cy="678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499" tIns="0" rIns="14749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Policymakers</a:t>
          </a:r>
        </a:p>
      </dsp:txBody>
      <dsp:txXfrm>
        <a:off x="311881" y="2994662"/>
        <a:ext cx="3836035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865F9-58DB-3740-8879-52C52C223438}">
      <dsp:nvSpPr>
        <dsp:cNvPr id="0" name=""/>
        <dsp:cNvSpPr/>
      </dsp:nvSpPr>
      <dsp:spPr>
        <a:xfrm rot="10800000">
          <a:off x="1306007" y="2568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Employer Salary Surveys</a:t>
          </a:r>
        </a:p>
      </dsp:txBody>
      <dsp:txXfrm rot="10800000">
        <a:off x="1637623" y="2568"/>
        <a:ext cx="3536860" cy="1326465"/>
      </dsp:txXfrm>
    </dsp:sp>
    <dsp:sp modelId="{1467855D-7D42-314D-9045-8FC51E576522}">
      <dsp:nvSpPr>
        <dsp:cNvPr id="0" name=""/>
        <dsp:cNvSpPr/>
      </dsp:nvSpPr>
      <dsp:spPr>
        <a:xfrm>
          <a:off x="642774" y="2568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AC84B-61B9-F646-9DD5-1D4D80182F82}">
      <dsp:nvSpPr>
        <dsp:cNvPr id="0" name=""/>
        <dsp:cNvSpPr/>
      </dsp:nvSpPr>
      <dsp:spPr>
        <a:xfrm rot="10800000">
          <a:off x="1306007" y="1724994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Crowdsourced Data</a:t>
          </a:r>
        </a:p>
      </dsp:txBody>
      <dsp:txXfrm rot="10800000">
        <a:off x="1637623" y="1724994"/>
        <a:ext cx="3536860" cy="1326465"/>
      </dsp:txXfrm>
    </dsp:sp>
    <dsp:sp modelId="{0DFE6750-3A22-1940-A316-AB3A9057D2F8}">
      <dsp:nvSpPr>
        <dsp:cNvPr id="0" name=""/>
        <dsp:cNvSpPr/>
      </dsp:nvSpPr>
      <dsp:spPr>
        <a:xfrm>
          <a:off x="642774" y="1724994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52D5D-D34F-A748-B268-20565482B78E}">
      <dsp:nvSpPr>
        <dsp:cNvPr id="0" name=""/>
        <dsp:cNvSpPr/>
      </dsp:nvSpPr>
      <dsp:spPr>
        <a:xfrm rot="10800000">
          <a:off x="1306007" y="3447419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Government Labor Data</a:t>
          </a:r>
        </a:p>
      </dsp:txBody>
      <dsp:txXfrm rot="10800000">
        <a:off x="1637623" y="3447419"/>
        <a:ext cx="3536860" cy="1326465"/>
      </dsp:txXfrm>
    </dsp:sp>
    <dsp:sp modelId="{FA58A3B6-1E33-064B-A4FC-87D691DC3C31}">
      <dsp:nvSpPr>
        <dsp:cNvPr id="0" name=""/>
        <dsp:cNvSpPr/>
      </dsp:nvSpPr>
      <dsp:spPr>
        <a:xfrm>
          <a:off x="642774" y="3447419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865F9-58DB-3740-8879-52C52C223438}">
      <dsp:nvSpPr>
        <dsp:cNvPr id="0" name=""/>
        <dsp:cNvSpPr/>
      </dsp:nvSpPr>
      <dsp:spPr>
        <a:xfrm rot="10800000">
          <a:off x="1306007" y="2568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Employer Salary Surveys</a:t>
          </a:r>
        </a:p>
      </dsp:txBody>
      <dsp:txXfrm rot="10800000">
        <a:off x="1637623" y="2568"/>
        <a:ext cx="3536860" cy="1326465"/>
      </dsp:txXfrm>
    </dsp:sp>
    <dsp:sp modelId="{1467855D-7D42-314D-9045-8FC51E576522}">
      <dsp:nvSpPr>
        <dsp:cNvPr id="0" name=""/>
        <dsp:cNvSpPr/>
      </dsp:nvSpPr>
      <dsp:spPr>
        <a:xfrm>
          <a:off x="642774" y="2568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CAC84B-61B9-F646-9DD5-1D4D80182F82}">
      <dsp:nvSpPr>
        <dsp:cNvPr id="0" name=""/>
        <dsp:cNvSpPr/>
      </dsp:nvSpPr>
      <dsp:spPr>
        <a:xfrm rot="10800000">
          <a:off x="1306007" y="1724994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Crowdsourced Data</a:t>
          </a:r>
        </a:p>
      </dsp:txBody>
      <dsp:txXfrm rot="10800000">
        <a:off x="1637623" y="1724994"/>
        <a:ext cx="3536860" cy="1326465"/>
      </dsp:txXfrm>
    </dsp:sp>
    <dsp:sp modelId="{0DFE6750-3A22-1940-A316-AB3A9057D2F8}">
      <dsp:nvSpPr>
        <dsp:cNvPr id="0" name=""/>
        <dsp:cNvSpPr/>
      </dsp:nvSpPr>
      <dsp:spPr>
        <a:xfrm>
          <a:off x="642774" y="1724994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52D5D-D34F-A748-B268-20565482B78E}">
      <dsp:nvSpPr>
        <dsp:cNvPr id="0" name=""/>
        <dsp:cNvSpPr/>
      </dsp:nvSpPr>
      <dsp:spPr>
        <a:xfrm rot="10800000">
          <a:off x="1306007" y="3447419"/>
          <a:ext cx="3868476" cy="1326465"/>
        </a:xfrm>
        <a:prstGeom prst="homePlate">
          <a:avLst/>
        </a:prstGeom>
        <a:solidFill>
          <a:srgbClr val="F0F0F0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934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58595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Government Labor Data</a:t>
          </a:r>
        </a:p>
      </dsp:txBody>
      <dsp:txXfrm rot="10800000">
        <a:off x="1637623" y="3447419"/>
        <a:ext cx="3536860" cy="1326465"/>
      </dsp:txXfrm>
    </dsp:sp>
    <dsp:sp modelId="{FA58A3B6-1E33-064B-A4FC-87D691DC3C31}">
      <dsp:nvSpPr>
        <dsp:cNvPr id="0" name=""/>
        <dsp:cNvSpPr/>
      </dsp:nvSpPr>
      <dsp:spPr>
        <a:xfrm>
          <a:off x="642774" y="3447419"/>
          <a:ext cx="1326465" cy="1326465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rgbClr val="FF8200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5F72E-823B-4259-BAE2-A73D271AA262}">
      <dsp:nvSpPr>
        <dsp:cNvPr id="0" name=""/>
        <dsp:cNvSpPr/>
      </dsp:nvSpPr>
      <dsp:spPr>
        <a:xfrm>
          <a:off x="426986" y="348004"/>
          <a:ext cx="803655" cy="660603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E6E23-0AE4-4C9F-B056-AF6A19CF8609}">
      <dsp:nvSpPr>
        <dsp:cNvPr id="0" name=""/>
        <dsp:cNvSpPr/>
      </dsp:nvSpPr>
      <dsp:spPr>
        <a:xfrm>
          <a:off x="1762" y="1277062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err="1"/>
            <a:t>Lightcast</a:t>
          </a:r>
          <a:r>
            <a:rPr lang="en-US" sz="1100" kern="1200"/>
            <a:t> (originally Burning Glass Technology, (BGT) Job postings</a:t>
          </a:r>
        </a:p>
      </dsp:txBody>
      <dsp:txXfrm>
        <a:off x="1762" y="1277062"/>
        <a:ext cx="1654101" cy="661640"/>
      </dsp:txXfrm>
    </dsp:sp>
    <dsp:sp modelId="{C33E21B6-5C1F-44B7-A113-5DFC29E7C9D3}">
      <dsp:nvSpPr>
        <dsp:cNvPr id="0" name=""/>
        <dsp:cNvSpPr/>
      </dsp:nvSpPr>
      <dsp:spPr>
        <a:xfrm>
          <a:off x="4370076" y="356351"/>
          <a:ext cx="744345" cy="74434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109A9-36CB-43E0-B519-216BCB2567CA}">
      <dsp:nvSpPr>
        <dsp:cNvPr id="0" name=""/>
        <dsp:cNvSpPr/>
      </dsp:nvSpPr>
      <dsp:spPr>
        <a:xfrm>
          <a:off x="3852494" y="1384425"/>
          <a:ext cx="1654101" cy="412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4.2 </a:t>
          </a:r>
          <a:r>
            <a:rPr lang="en-US" sz="1100" b="1" kern="1200" dirty="0" err="1"/>
            <a:t>Miillion</a:t>
          </a:r>
          <a:r>
            <a:rPr lang="en-US" sz="1100" kern="1200" baseline="0" dirty="0"/>
            <a:t> </a:t>
          </a:r>
          <a:r>
            <a:rPr lang="en-US" sz="1100" b="1" kern="1200" baseline="0" dirty="0"/>
            <a:t>Data Science Job Postings</a:t>
          </a:r>
          <a:endParaRPr lang="en-US" sz="1100" b="1" kern="1200" dirty="0"/>
        </a:p>
      </dsp:txBody>
      <dsp:txXfrm>
        <a:off x="3852494" y="1384425"/>
        <a:ext cx="1654101" cy="412129"/>
      </dsp:txXfrm>
    </dsp:sp>
    <dsp:sp modelId="{14AC5518-7516-4797-9665-E134F35362E6}">
      <dsp:nvSpPr>
        <dsp:cNvPr id="0" name=""/>
        <dsp:cNvSpPr/>
      </dsp:nvSpPr>
      <dsp:spPr>
        <a:xfrm>
          <a:off x="2294997" y="293973"/>
          <a:ext cx="744345" cy="74434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6F93CF-13D5-469E-83E0-6A02F9C7952E}">
      <dsp:nvSpPr>
        <dsp:cNvPr id="0" name=""/>
        <dsp:cNvSpPr/>
      </dsp:nvSpPr>
      <dsp:spPr>
        <a:xfrm>
          <a:off x="1896784" y="1251989"/>
          <a:ext cx="1654101" cy="661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BGT compiles data from over 40,000 sources, approximately 60-70% of the total US market</a:t>
          </a:r>
        </a:p>
      </dsp:txBody>
      <dsp:txXfrm>
        <a:off x="1896784" y="1251989"/>
        <a:ext cx="1654101" cy="661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3A158-4CA4-6149-9A7F-7F7836DBE6F6}">
      <dsp:nvSpPr>
        <dsp:cNvPr id="0" name=""/>
        <dsp:cNvSpPr/>
      </dsp:nvSpPr>
      <dsp:spPr>
        <a:xfrm>
          <a:off x="0" y="2457"/>
          <a:ext cx="10069032" cy="467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Salary Benchmarking</a:t>
          </a:r>
        </a:p>
      </dsp:txBody>
      <dsp:txXfrm>
        <a:off x="22835" y="25292"/>
        <a:ext cx="10023362" cy="422107"/>
      </dsp:txXfrm>
    </dsp:sp>
    <dsp:sp modelId="{9BEFAAA7-933B-5D45-84BD-ACD93D68EEB9}">
      <dsp:nvSpPr>
        <dsp:cNvPr id="0" name=""/>
        <dsp:cNvSpPr/>
      </dsp:nvSpPr>
      <dsp:spPr>
        <a:xfrm>
          <a:off x="0" y="470235"/>
          <a:ext cx="10069032" cy="1800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69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Meng et al.(2018)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: Developed “Holistic Salary Benchmarking Matrix Factorization (HSBMF)” technique, utilizing extensive online recruitment data to incorporate elements like company similarity and job characteristics, along with spatial-temporal dynamics, into salary predictions.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Meng et al.(2022)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: Developed the Nonparametric-Dirichlet process-based latent factor model (NDP-JSB)</a:t>
          </a:r>
        </a:p>
      </dsp:txBody>
      <dsp:txXfrm>
        <a:off x="0" y="470235"/>
        <a:ext cx="10069032" cy="1800900"/>
      </dsp:txXfrm>
    </dsp:sp>
    <dsp:sp modelId="{7924D018-67F2-FC43-AA23-5A998F19B3C0}">
      <dsp:nvSpPr>
        <dsp:cNvPr id="0" name=""/>
        <dsp:cNvSpPr/>
      </dsp:nvSpPr>
      <dsp:spPr>
        <a:xfrm>
          <a:off x="0" y="2271135"/>
          <a:ext cx="10069032" cy="48998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Salary Prediction</a:t>
          </a:r>
        </a:p>
      </dsp:txBody>
      <dsp:txXfrm>
        <a:off x="23919" y="2295054"/>
        <a:ext cx="10021194" cy="442143"/>
      </dsp:txXfrm>
    </dsp:sp>
    <dsp:sp modelId="{E91B94FB-BCF0-4D4B-85D3-4F6E8F79AA0D}">
      <dsp:nvSpPr>
        <dsp:cNvPr id="0" name=""/>
        <dsp:cNvSpPr/>
      </dsp:nvSpPr>
      <dsp:spPr>
        <a:xfrm>
          <a:off x="0" y="2761116"/>
          <a:ext cx="10069032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69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Bana et al (2022)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: Used BERT Embeddings in Convolutional Neural Network (CNN) to predict Salary</a:t>
          </a:r>
        </a:p>
      </dsp:txBody>
      <dsp:txXfrm>
        <a:off x="0" y="2761116"/>
        <a:ext cx="10069032" cy="9604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3A158-4CA4-6149-9A7F-7F7836DBE6F6}">
      <dsp:nvSpPr>
        <dsp:cNvPr id="0" name=""/>
        <dsp:cNvSpPr/>
      </dsp:nvSpPr>
      <dsp:spPr>
        <a:xfrm>
          <a:off x="0" y="2457"/>
          <a:ext cx="10069032" cy="46777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Salary Benchmarking</a:t>
          </a:r>
        </a:p>
      </dsp:txBody>
      <dsp:txXfrm>
        <a:off x="22835" y="25292"/>
        <a:ext cx="10023362" cy="422107"/>
      </dsp:txXfrm>
    </dsp:sp>
    <dsp:sp modelId="{9BEFAAA7-933B-5D45-84BD-ACD93D68EEB9}">
      <dsp:nvSpPr>
        <dsp:cNvPr id="0" name=""/>
        <dsp:cNvSpPr/>
      </dsp:nvSpPr>
      <dsp:spPr>
        <a:xfrm>
          <a:off x="0" y="470235"/>
          <a:ext cx="10069032" cy="1800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69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Meng et al.(2018)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Developed “Holistic Salary Benchmarking Matrix Factorization (HSBMF)” technique, utilizing extensive online recruitment data to </a:t>
          </a:r>
          <a:r>
            <a:rPr lang="en-US" sz="2000" u="sng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incorporate elements like company similarity and job characteristics, along with spatial-temporal dynamics, into salary predictions.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Meng et al.(2022)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: Developed the Nonparametric-Dirichlet process-based latent factor model (NDP-JSB)</a:t>
          </a:r>
        </a:p>
      </dsp:txBody>
      <dsp:txXfrm>
        <a:off x="0" y="470235"/>
        <a:ext cx="10069032" cy="1800900"/>
      </dsp:txXfrm>
    </dsp:sp>
    <dsp:sp modelId="{7924D018-67F2-FC43-AA23-5A998F19B3C0}">
      <dsp:nvSpPr>
        <dsp:cNvPr id="0" name=""/>
        <dsp:cNvSpPr/>
      </dsp:nvSpPr>
      <dsp:spPr>
        <a:xfrm>
          <a:off x="0" y="2271135"/>
          <a:ext cx="10069032" cy="48998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Salary Prediction</a:t>
          </a:r>
        </a:p>
      </dsp:txBody>
      <dsp:txXfrm>
        <a:off x="23919" y="2295054"/>
        <a:ext cx="10021194" cy="442143"/>
      </dsp:txXfrm>
    </dsp:sp>
    <dsp:sp modelId="{E91B94FB-BCF0-4D4B-85D3-4F6E8F79AA0D}">
      <dsp:nvSpPr>
        <dsp:cNvPr id="0" name=""/>
        <dsp:cNvSpPr/>
      </dsp:nvSpPr>
      <dsp:spPr>
        <a:xfrm>
          <a:off x="0" y="2761116"/>
          <a:ext cx="10069032" cy="960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69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Bana et al (2022)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2000" u="sng" kern="12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Used BERT Embeddings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in Convolutional Neural Network (CNN) to predict Salary</a:t>
          </a:r>
        </a:p>
      </dsp:txBody>
      <dsp:txXfrm>
        <a:off x="0" y="2761116"/>
        <a:ext cx="10069032" cy="9604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989382-54ED-7940-A381-CC803F456F8F}">
      <dsp:nvSpPr>
        <dsp:cNvPr id="0" name=""/>
        <dsp:cNvSpPr/>
      </dsp:nvSpPr>
      <dsp:spPr>
        <a:xfrm>
          <a:off x="281231" y="0"/>
          <a:ext cx="3187292" cy="193199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FEFA8-D2C0-864C-A378-9E4294E9448B}">
      <dsp:nvSpPr>
        <dsp:cNvPr id="0" name=""/>
        <dsp:cNvSpPr/>
      </dsp:nvSpPr>
      <dsp:spPr>
        <a:xfrm>
          <a:off x="4028" y="579597"/>
          <a:ext cx="1206952" cy="77279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Job Title</a:t>
          </a:r>
        </a:p>
      </dsp:txBody>
      <dsp:txXfrm>
        <a:off x="41753" y="617322"/>
        <a:ext cx="1131502" cy="697346"/>
      </dsp:txXfrm>
    </dsp:sp>
    <dsp:sp modelId="{A371E1E3-791B-2A41-9836-21F854A26D5E}">
      <dsp:nvSpPr>
        <dsp:cNvPr id="0" name=""/>
        <dsp:cNvSpPr/>
      </dsp:nvSpPr>
      <dsp:spPr>
        <a:xfrm>
          <a:off x="1271401" y="579597"/>
          <a:ext cx="1206952" cy="7727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TF-IDF Generator</a:t>
          </a:r>
        </a:p>
      </dsp:txBody>
      <dsp:txXfrm>
        <a:off x="1309126" y="617322"/>
        <a:ext cx="1131502" cy="697346"/>
      </dsp:txXfrm>
    </dsp:sp>
    <dsp:sp modelId="{CC089C8C-8D46-5D44-99A6-A3272399B73F}">
      <dsp:nvSpPr>
        <dsp:cNvPr id="0" name=""/>
        <dsp:cNvSpPr/>
      </dsp:nvSpPr>
      <dsp:spPr>
        <a:xfrm>
          <a:off x="2538775" y="579597"/>
          <a:ext cx="1206952" cy="77279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Embedding of Dimension 75</a:t>
          </a:r>
        </a:p>
      </dsp:txBody>
      <dsp:txXfrm>
        <a:off x="2576500" y="617322"/>
        <a:ext cx="1131502" cy="6973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5B4FC-E056-A84D-9EE8-AEC173DEAF61}">
      <dsp:nvSpPr>
        <dsp:cNvPr id="0" name=""/>
        <dsp:cNvSpPr/>
      </dsp:nvSpPr>
      <dsp:spPr>
        <a:xfrm>
          <a:off x="713490" y="484616"/>
          <a:ext cx="1359894" cy="4481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Times New Roman" panose="02020603050405020304" pitchFamily="18" charset="0"/>
              <a:cs typeface="Times New Roman" panose="02020603050405020304" pitchFamily="18" charset="0"/>
            </a:rPr>
            <a:t>Job Text</a:t>
          </a:r>
        </a:p>
      </dsp:txBody>
      <dsp:txXfrm>
        <a:off x="713490" y="484616"/>
        <a:ext cx="1359894" cy="448147"/>
      </dsp:txXfrm>
    </dsp:sp>
    <dsp:sp modelId="{6BC3E37B-3097-A64E-B24F-E66F3EEBFBD2}">
      <dsp:nvSpPr>
        <dsp:cNvPr id="0" name=""/>
        <dsp:cNvSpPr/>
      </dsp:nvSpPr>
      <dsp:spPr>
        <a:xfrm>
          <a:off x="713490" y="1429604"/>
          <a:ext cx="1359894" cy="8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BGT</a:t>
          </a:r>
        </a:p>
      </dsp:txBody>
      <dsp:txXfrm>
        <a:off x="713490" y="1429604"/>
        <a:ext cx="1359894" cy="839609"/>
      </dsp:txXfrm>
    </dsp:sp>
    <dsp:sp modelId="{A8CCAC67-5647-8D42-B631-A9715AAA89B7}">
      <dsp:nvSpPr>
        <dsp:cNvPr id="0" name=""/>
        <dsp:cNvSpPr/>
      </dsp:nvSpPr>
      <dsp:spPr>
        <a:xfrm>
          <a:off x="711944" y="348318"/>
          <a:ext cx="108173" cy="1081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EABF0-9613-3B48-8691-981AF0DB5B78}">
      <dsp:nvSpPr>
        <dsp:cNvPr id="0" name=""/>
        <dsp:cNvSpPr/>
      </dsp:nvSpPr>
      <dsp:spPr>
        <a:xfrm>
          <a:off x="787666" y="196875"/>
          <a:ext cx="108173" cy="108173"/>
        </a:xfrm>
        <a:prstGeom prst="ellipse">
          <a:avLst/>
        </a:prstGeom>
        <a:solidFill>
          <a:schemeClr val="accent4">
            <a:hueOff val="544494"/>
            <a:satOff val="-2265"/>
            <a:lumOff val="5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712F7-9286-3842-AF51-E21FF87429E9}">
      <dsp:nvSpPr>
        <dsp:cNvPr id="0" name=""/>
        <dsp:cNvSpPr/>
      </dsp:nvSpPr>
      <dsp:spPr>
        <a:xfrm>
          <a:off x="969397" y="227164"/>
          <a:ext cx="169986" cy="169986"/>
        </a:xfrm>
        <a:prstGeom prst="ellipse">
          <a:avLst/>
        </a:prstGeom>
        <a:solidFill>
          <a:schemeClr val="accent4">
            <a:hueOff val="1088988"/>
            <a:satOff val="-4531"/>
            <a:lumOff val="10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51BFF-045C-C34B-A8D7-63A58C739130}">
      <dsp:nvSpPr>
        <dsp:cNvPr id="0" name=""/>
        <dsp:cNvSpPr/>
      </dsp:nvSpPr>
      <dsp:spPr>
        <a:xfrm>
          <a:off x="1120840" y="60577"/>
          <a:ext cx="108173" cy="108173"/>
        </a:xfrm>
        <a:prstGeom prst="ellipse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130A0-44F5-F540-AB1A-9C3742CFFCB7}">
      <dsp:nvSpPr>
        <dsp:cNvPr id="0" name=""/>
        <dsp:cNvSpPr/>
      </dsp:nvSpPr>
      <dsp:spPr>
        <a:xfrm>
          <a:off x="1317716" y="0"/>
          <a:ext cx="108173" cy="108173"/>
        </a:xfrm>
        <a:prstGeom prst="ellipse">
          <a:avLst/>
        </a:prstGeom>
        <a:solidFill>
          <a:schemeClr val="accent4">
            <a:hueOff val="2177976"/>
            <a:satOff val="-9062"/>
            <a:lumOff val="21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8C622-FE4A-4447-AE4D-3AC9F9DAF950}">
      <dsp:nvSpPr>
        <dsp:cNvPr id="0" name=""/>
        <dsp:cNvSpPr/>
      </dsp:nvSpPr>
      <dsp:spPr>
        <a:xfrm>
          <a:off x="1560024" y="106009"/>
          <a:ext cx="108173" cy="108173"/>
        </a:xfrm>
        <a:prstGeom prst="ellipse">
          <a:avLst/>
        </a:prstGeom>
        <a:solidFill>
          <a:schemeClr val="accent4">
            <a:hueOff val="2722470"/>
            <a:satOff val="-11327"/>
            <a:lumOff val="26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138621-5EED-654F-A0C8-7E0F462B506C}">
      <dsp:nvSpPr>
        <dsp:cNvPr id="0" name=""/>
        <dsp:cNvSpPr/>
      </dsp:nvSpPr>
      <dsp:spPr>
        <a:xfrm>
          <a:off x="1711467" y="181731"/>
          <a:ext cx="169986" cy="169986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422B9-72D1-C046-9D82-975DBC9A8783}">
      <dsp:nvSpPr>
        <dsp:cNvPr id="0" name=""/>
        <dsp:cNvSpPr/>
      </dsp:nvSpPr>
      <dsp:spPr>
        <a:xfrm>
          <a:off x="1923487" y="348318"/>
          <a:ext cx="108173" cy="108173"/>
        </a:xfrm>
        <a:prstGeom prst="ellipse">
          <a:avLst/>
        </a:prstGeom>
        <a:solidFill>
          <a:schemeClr val="accent4">
            <a:hueOff val="3811458"/>
            <a:satOff val="-15858"/>
            <a:lumOff val="37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CC18A-8AE5-F441-8F0E-EB53D848456D}">
      <dsp:nvSpPr>
        <dsp:cNvPr id="0" name=""/>
        <dsp:cNvSpPr/>
      </dsp:nvSpPr>
      <dsp:spPr>
        <a:xfrm>
          <a:off x="2014352" y="514905"/>
          <a:ext cx="108173" cy="108173"/>
        </a:xfrm>
        <a:prstGeom prst="ellipse">
          <a:avLst/>
        </a:prstGeom>
        <a:solidFill>
          <a:schemeClr val="accent4">
            <a:hueOff val="4355951"/>
            <a:satOff val="-18123"/>
            <a:lumOff val="42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1CE0A-B041-284C-831D-5D87CBD42CE8}">
      <dsp:nvSpPr>
        <dsp:cNvPr id="0" name=""/>
        <dsp:cNvSpPr/>
      </dsp:nvSpPr>
      <dsp:spPr>
        <a:xfrm>
          <a:off x="1226850" y="196875"/>
          <a:ext cx="278160" cy="278160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6E0EA-A4BD-DE43-94E4-5FDF98BDEA44}">
      <dsp:nvSpPr>
        <dsp:cNvPr id="0" name=""/>
        <dsp:cNvSpPr/>
      </dsp:nvSpPr>
      <dsp:spPr>
        <a:xfrm>
          <a:off x="636223" y="772358"/>
          <a:ext cx="108173" cy="108173"/>
        </a:xfrm>
        <a:prstGeom prst="ellipse">
          <a:avLst/>
        </a:prstGeom>
        <a:solidFill>
          <a:schemeClr val="accent4">
            <a:hueOff val="5444940"/>
            <a:satOff val="-22654"/>
            <a:lumOff val="53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74D6C-8D17-D040-856D-A9FE24E2CB0A}">
      <dsp:nvSpPr>
        <dsp:cNvPr id="0" name=""/>
        <dsp:cNvSpPr/>
      </dsp:nvSpPr>
      <dsp:spPr>
        <a:xfrm>
          <a:off x="727089" y="908656"/>
          <a:ext cx="169986" cy="169986"/>
        </a:xfrm>
        <a:prstGeom prst="ellipse">
          <a:avLst/>
        </a:prstGeom>
        <a:solidFill>
          <a:schemeClr val="accent4">
            <a:hueOff val="5989433"/>
            <a:satOff val="-24919"/>
            <a:lumOff val="58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13CB3-93F9-B548-8464-431072B18B0D}">
      <dsp:nvSpPr>
        <dsp:cNvPr id="0" name=""/>
        <dsp:cNvSpPr/>
      </dsp:nvSpPr>
      <dsp:spPr>
        <a:xfrm>
          <a:off x="954253" y="1029811"/>
          <a:ext cx="247253" cy="247253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A39254-5DF9-4F48-A90C-CDA1F999F407}">
      <dsp:nvSpPr>
        <dsp:cNvPr id="0" name=""/>
        <dsp:cNvSpPr/>
      </dsp:nvSpPr>
      <dsp:spPr>
        <a:xfrm>
          <a:off x="1272283" y="1226686"/>
          <a:ext cx="108173" cy="108173"/>
        </a:xfrm>
        <a:prstGeom prst="ellipse">
          <a:avLst/>
        </a:prstGeom>
        <a:solidFill>
          <a:schemeClr val="accent4">
            <a:hueOff val="7078421"/>
            <a:satOff val="-29450"/>
            <a:lumOff val="69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548D4-37DC-6840-9C3A-A035285370F9}">
      <dsp:nvSpPr>
        <dsp:cNvPr id="0" name=""/>
        <dsp:cNvSpPr/>
      </dsp:nvSpPr>
      <dsp:spPr>
        <a:xfrm>
          <a:off x="1332860" y="1029811"/>
          <a:ext cx="169986" cy="169986"/>
        </a:xfrm>
        <a:prstGeom prst="ellipse">
          <a:avLst/>
        </a:prstGeom>
        <a:solidFill>
          <a:schemeClr val="accent4">
            <a:hueOff val="7622915"/>
            <a:satOff val="-31715"/>
            <a:lumOff val="74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6CC6A2-3EEF-D14A-B707-23348B1C9A2B}">
      <dsp:nvSpPr>
        <dsp:cNvPr id="0" name=""/>
        <dsp:cNvSpPr/>
      </dsp:nvSpPr>
      <dsp:spPr>
        <a:xfrm>
          <a:off x="1484303" y="1241830"/>
          <a:ext cx="108173" cy="108173"/>
        </a:xfrm>
        <a:prstGeom prst="ellipse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8A3353-A689-FF47-BB7E-FDD7344224E0}">
      <dsp:nvSpPr>
        <dsp:cNvPr id="0" name=""/>
        <dsp:cNvSpPr/>
      </dsp:nvSpPr>
      <dsp:spPr>
        <a:xfrm>
          <a:off x="1620601" y="999522"/>
          <a:ext cx="247253" cy="247253"/>
        </a:xfrm>
        <a:prstGeom prst="ellipse">
          <a:avLst/>
        </a:prstGeom>
        <a:solidFill>
          <a:schemeClr val="accent4">
            <a:hueOff val="8711903"/>
            <a:satOff val="-36246"/>
            <a:lumOff val="85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E1590D-A2E1-D44B-87AA-D6D47CECE32C}">
      <dsp:nvSpPr>
        <dsp:cNvPr id="0" name=""/>
        <dsp:cNvSpPr/>
      </dsp:nvSpPr>
      <dsp:spPr>
        <a:xfrm>
          <a:off x="1953775" y="938945"/>
          <a:ext cx="169986" cy="169986"/>
        </a:xfrm>
        <a:prstGeom prst="ellipse">
          <a:avLst/>
        </a:prstGeom>
        <a:solidFill>
          <a:schemeClr val="accent4">
            <a:hueOff val="9256396"/>
            <a:satOff val="-38512"/>
            <a:lumOff val="90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8C5644-B344-A04E-8148-AAB96F27B09C}">
      <dsp:nvSpPr>
        <dsp:cNvPr id="0" name=""/>
        <dsp:cNvSpPr/>
      </dsp:nvSpPr>
      <dsp:spPr>
        <a:xfrm>
          <a:off x="2123762" y="226912"/>
          <a:ext cx="499227" cy="953078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03C84-770E-AA47-9203-3F207D0D96D4}">
      <dsp:nvSpPr>
        <dsp:cNvPr id="0" name=""/>
        <dsp:cNvSpPr/>
      </dsp:nvSpPr>
      <dsp:spPr>
        <a:xfrm>
          <a:off x="2532221" y="226912"/>
          <a:ext cx="499227" cy="953078"/>
        </a:xfrm>
        <a:prstGeom prst="chevron">
          <a:avLst>
            <a:gd name="adj" fmla="val 6231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BFD5E-8233-8643-BD1E-EC8389897A4B}">
      <dsp:nvSpPr>
        <dsp:cNvPr id="0" name=""/>
        <dsp:cNvSpPr/>
      </dsp:nvSpPr>
      <dsp:spPr>
        <a:xfrm>
          <a:off x="3133562" y="159298"/>
          <a:ext cx="1157299" cy="1157299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TF-IDF Embedding Vectors of Dimension 3000</a:t>
          </a:r>
        </a:p>
      </dsp:txBody>
      <dsp:txXfrm>
        <a:off x="3303045" y="328781"/>
        <a:ext cx="818333" cy="818333"/>
      </dsp:txXfrm>
    </dsp:sp>
    <dsp:sp modelId="{448E9325-12CC-4F42-8411-ADA6792F5288}">
      <dsp:nvSpPr>
        <dsp:cNvPr id="0" name=""/>
        <dsp:cNvSpPr/>
      </dsp:nvSpPr>
      <dsp:spPr>
        <a:xfrm>
          <a:off x="3031448" y="1429604"/>
          <a:ext cx="1361528" cy="83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Embedding Models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TF-IDF</a:t>
          </a:r>
        </a:p>
      </dsp:txBody>
      <dsp:txXfrm>
        <a:off x="3031448" y="1429604"/>
        <a:ext cx="1361528" cy="8396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8DCBD8-6133-264F-84D5-49E478A10964}">
      <dsp:nvSpPr>
        <dsp:cNvPr id="0" name=""/>
        <dsp:cNvSpPr/>
      </dsp:nvSpPr>
      <dsp:spPr>
        <a:xfrm>
          <a:off x="-2311796" y="-357401"/>
          <a:ext cx="2761324" cy="2761324"/>
        </a:xfrm>
        <a:prstGeom prst="blockArc">
          <a:avLst>
            <a:gd name="adj1" fmla="val 18900000"/>
            <a:gd name="adj2" fmla="val 2700000"/>
            <a:gd name="adj3" fmla="val 7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30C13-857C-374C-8778-942A3B951CFB}">
      <dsp:nvSpPr>
        <dsp:cNvPr id="0" name=""/>
        <dsp:cNvSpPr/>
      </dsp:nvSpPr>
      <dsp:spPr>
        <a:xfrm>
          <a:off x="288976" y="204652"/>
          <a:ext cx="4036137" cy="4093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88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Automatic Hyperparameter Tuning</a:t>
          </a:r>
        </a:p>
      </dsp:txBody>
      <dsp:txXfrm>
        <a:off x="288976" y="204652"/>
        <a:ext cx="4036137" cy="409304"/>
      </dsp:txXfrm>
    </dsp:sp>
    <dsp:sp modelId="{4C57F125-AA94-8D4F-ABDB-928F09ADEB85}">
      <dsp:nvSpPr>
        <dsp:cNvPr id="0" name=""/>
        <dsp:cNvSpPr/>
      </dsp:nvSpPr>
      <dsp:spPr>
        <a:xfrm>
          <a:off x="33161" y="153489"/>
          <a:ext cx="511630" cy="51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E9FF0-24AD-2E4F-8171-C4E222BA9694}">
      <dsp:nvSpPr>
        <dsp:cNvPr id="0" name=""/>
        <dsp:cNvSpPr/>
      </dsp:nvSpPr>
      <dsp:spPr>
        <a:xfrm>
          <a:off x="437758" y="818608"/>
          <a:ext cx="3887355" cy="40930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88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Ensemble of Multiple Models</a:t>
          </a:r>
        </a:p>
      </dsp:txBody>
      <dsp:txXfrm>
        <a:off x="437758" y="818608"/>
        <a:ext cx="3887355" cy="409304"/>
      </dsp:txXfrm>
    </dsp:sp>
    <dsp:sp modelId="{8E22B20A-3892-0743-A2DB-641776EAB9E1}">
      <dsp:nvSpPr>
        <dsp:cNvPr id="0" name=""/>
        <dsp:cNvSpPr/>
      </dsp:nvSpPr>
      <dsp:spPr>
        <a:xfrm>
          <a:off x="181943" y="767445"/>
          <a:ext cx="511630" cy="51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E40BF-D47C-2B44-BAB2-24EDA775C3EA}">
      <dsp:nvSpPr>
        <dsp:cNvPr id="0" name=""/>
        <dsp:cNvSpPr/>
      </dsp:nvSpPr>
      <dsp:spPr>
        <a:xfrm>
          <a:off x="288976" y="1432564"/>
          <a:ext cx="4036137" cy="40930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88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Flexibility of Training Duration</a:t>
          </a:r>
        </a:p>
      </dsp:txBody>
      <dsp:txXfrm>
        <a:off x="288976" y="1432564"/>
        <a:ext cx="4036137" cy="409304"/>
      </dsp:txXfrm>
    </dsp:sp>
    <dsp:sp modelId="{8730ED30-D43C-094B-B08B-99187C635256}">
      <dsp:nvSpPr>
        <dsp:cNvPr id="0" name=""/>
        <dsp:cNvSpPr/>
      </dsp:nvSpPr>
      <dsp:spPr>
        <a:xfrm>
          <a:off x="33161" y="1381401"/>
          <a:ext cx="511630" cy="51163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F00B8-20F1-1E46-A70E-86A399BCF915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98BE4-2D35-FF4E-94E7-D4CB953C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4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morning, good evening to you . </a:t>
            </a:r>
          </a:p>
          <a:p>
            <a:r>
              <a:rPr lang="en-US"/>
              <a:t>First of all, thank you for taking the time out of your busy schedule to meet in your evening time zone. </a:t>
            </a:r>
          </a:p>
          <a:p>
            <a:endParaRPr lang="en-US"/>
          </a:p>
          <a:p>
            <a:r>
              <a:rPr lang="en-US"/>
              <a:t>My today’s topic of presentation is Advancing Salary Prediction &amp; IT Skill Valuation. Today’s topic is based on my doctoral research with Dr. Yang and Dr. Charles. </a:t>
            </a:r>
          </a:p>
          <a:p>
            <a:endParaRPr lang="en-US"/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As the title suggests, my work is divided into two parts, </a:t>
            </a:r>
            <a:br>
              <a:rPr lang="en-US"/>
            </a:br>
            <a:r>
              <a:rPr lang="en-US"/>
              <a:t>the first part talks about advancing salary prediction whereas the second part builds up on the first part and talks about IT skill valuation.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69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B90D-ADDE-CAF2-498D-FE5B76870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76D0C-F222-7D8E-2C9D-C0025038B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1B4A3-5A18-8B71-7DE8-B622A0155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E6491-C471-2155-E817-4AE08FC132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51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6168C-706E-F2B2-AC63-776C12246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CBAE3E-C460-B7AC-17A7-FFB70F086B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039683-FAE4-4A48-545A-E149DD19D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E9857-0A8C-7172-C5C8-5AA685E41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A448-45EA-C432-4C51-F425AD317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3689F-A074-5607-9C23-854C9E93E5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1E269-C393-7AED-C8F0-52C36D480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ACACF-EDB9-4687-38FB-3D39D9620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06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0CA97-48A3-14A9-9AE9-A5A5FE80B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9D2FB-B204-7D95-E573-B3C13AAF31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7640D-071E-22B7-C0F1-C423A126D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D8E8E-09B9-0814-CC84-050B27E722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76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F2AF-CB3F-D727-F96B-4C547AD1D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C1F1B-D571-3B5A-390B-4468B4BE96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B0D37-9FD7-4361-F606-82A0490380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121AE-45EA-0863-85E6-B08525596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28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F37C8-3E0A-3BC6-0664-05AA3FA56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017F9-80DB-EF9B-D20B-50859F7B54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4D7954-E15F-C0C0-77F9-CA0521A48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D442E-0570-FEF9-CEB2-84C3AEB40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31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8E3E4-85A9-FE13-3E82-72A0C103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591D2-E0AC-7238-7018-D9A70A0E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A94808-B316-9EB9-BB54-B50333B2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76E95-763B-5C72-1F4A-C34BAC0EF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05688-7B43-7F69-BA58-3C2A4359D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645E9-8D31-AAF9-6DC1-0528CD606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037CE2-C2B6-593C-637C-5D732CA57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0E36F-B8C1-B967-3586-DA1C31DE4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0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figure we see that the testing error goes below 15% but with the new data and some code checks, the lowest error we see is 16%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62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2C263-3061-68FE-91CC-EE6FBF0D4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278860-929B-DE0F-3E78-06F6102096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3D5AF7-6487-5880-A47F-29EA07C5D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2F339-B6A1-99BD-CC6E-C026E2423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37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7305C-3F18-6FDD-264C-200C2008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6B6942-ADE5-68D7-08EC-AAC267479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530BE-D08E-6A66-2219-2BD81D110C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BD7B7-3D1B-0EB3-DEBA-26547DE776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308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6EB19-988B-1B53-1941-02CAAB9CA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1FD06A-CBB9-CAB4-B452-78BC81AFE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9F54A-6F0F-ACB4-6F38-4F7D3C35C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90ABA-4C17-E6F7-20E3-805902003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68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3F220-DFC5-10CD-AD36-21C4523CE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0B7CD7-EA6E-B8D1-4622-3647A487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CB49B-52F2-FBE0-EFE4-7D1772F06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976C2-69EF-00E1-46E8-23A681749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90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CE39C-9CA2-0D8E-1A86-59500F91C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95E13-92BF-D68A-769F-82A99F8989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F57EE-5022-D439-4180-D815020E5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908EA-A05B-3B30-F75C-B1BC966D24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74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78D7D-F149-E2E3-7201-B59816878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60234-386E-1742-B3AE-8E520818C9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D4B478-1002-8E95-22E0-8EEE4814A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  <a:p>
            <a:endParaRPr lang="en-US" dirty="0"/>
          </a:p>
          <a:p>
            <a:r>
              <a:rPr lang="en-US" b="1" dirty="0"/>
              <a:t>Use firm fixed effects using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BB637-D5BB-70FA-074F-B59BCE96F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325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4A24E-5BF2-0ECA-DE5A-AFF163159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9089F5-F8BC-C8C7-8F37-EE02C11F3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0C344-85CE-D3BD-FE6D-DB4F83D0A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96639-4748-CDDF-B380-8066AE1FE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8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66A0-E57B-D99C-C657-C06D13169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31175-6691-5443-960D-89C5446CA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2635F8-FF07-E34B-B474-19B899F74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  <a:p>
            <a:endParaRPr lang="en-US" dirty="0"/>
          </a:p>
          <a:p>
            <a:r>
              <a:rPr lang="en-US" b="1" dirty="0"/>
              <a:t>Use firm fixed effects using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68C3C-2893-08DB-D61F-2AD119BAC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83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53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BD5F-CC6C-A029-72A9-3B4F42C22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A0B928-50C3-60CF-C5C2-28444E4E6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07E54-8728-C7D5-4515-94380FA0CD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  <a:p>
            <a:endParaRPr lang="en-US" dirty="0"/>
          </a:p>
          <a:p>
            <a:r>
              <a:rPr lang="en-US" dirty="0"/>
              <a:t>If the text use and or , it might. </a:t>
            </a:r>
            <a:r>
              <a:rPr lang="en-US"/>
              <a:t>Be useful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E10581-4D81-3083-06EC-F5E12E80E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0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B4BFC-360F-3218-5AB2-8D15CECF1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B0DF3A-0F48-F3B4-7A6D-21051B7E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7682C-F78F-84A2-5ED1-649063D3E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97BF2-01E7-194C-AE66-F7FDDE4B42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85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2B6B-BB27-EE42-5B47-067264FB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38F63E-7722-3D79-E130-0E0E555B44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BA74C-40D1-2520-2D88-657C9D8A0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7738-B707-5AE4-0808-D93A186342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32E82-42CE-3651-4569-90C1A22E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EE59D-D04F-BD4A-E352-3CF73B696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109DB-0020-A130-DB0A-8CDC015E0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A7B9D-822B-3411-5787-893BBFCB3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99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D5E31-C269-FBDC-7530-80441CAC0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13B1F1-8EE4-B15A-4329-81C930F30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EA904-AFAF-95BD-41CB-E643ADB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66707-CBDD-31F1-74DB-D3EE8512BC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3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3892B-9E42-C044-8496-6D300E55A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BC6B05-7B68-24ED-DD20-C6159E2A4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2E8DF-81CF-7A43-8419-2AE7D9BCC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1BB51-918D-4997-ABBA-3CEC8C465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9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A38EF-8D68-3F44-94FB-208F90122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27DE62-AD46-6AEE-4660-5CE1EF88C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36BDF3-D000-4B62-37C3-2563219A7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6CA4C-B0CE-2C7A-8033-26C289C3C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95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A29AC-10A0-7489-EA48-480ADA26F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59FC73-60C1-710D-0BAB-3A6AA3B06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8357AB-D595-8BBE-8D02-D48FD2110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0B666-985D-FEB0-75ED-D74F31E1E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67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7ED55-515A-31FD-6B24-5282B47D5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D26C9-E84D-208C-D804-6E736C617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71CDE-B114-5070-3450-4CE5168C0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ED5B5-99CD-D944-0F8F-7C8F38F7B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7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6B34D-1321-156D-08D3-D8BFD3BF9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89A5F2-EBB4-E629-AA7C-FFD09EEFC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FF7016-CC58-6494-2FE6-4D78B3AD0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7D965-6237-DD62-2C32-004CA7058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7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93ADD-1E2B-1ED2-6382-B0F890949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0684C1-1AFC-FE64-D843-A0FDA4903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72094-F20C-78B9-BD6F-69CB5704C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Skill </a:t>
            </a:r>
            <a:r>
              <a:rPr lang="en-US" dirty="0" err="1"/>
              <a:t>Comolementarity</a:t>
            </a:r>
            <a:r>
              <a:rPr lang="en-US" dirty="0"/>
              <a:t> is important because this information can be used by </a:t>
            </a:r>
          </a:p>
          <a:p>
            <a:r>
              <a:rPr lang="en-US" dirty="0"/>
              <a:t>Individual to identify the combination of skills to invest to produce higher salary jump</a:t>
            </a:r>
          </a:p>
          <a:p>
            <a:r>
              <a:rPr lang="en-US" dirty="0"/>
              <a:t>Employers use these skill combination to increase the output of their team</a:t>
            </a:r>
          </a:p>
          <a:p>
            <a:r>
              <a:rPr lang="en-US" dirty="0"/>
              <a:t>Again, Policy makers can use this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3C917-1F3B-83FB-608C-07EEE87090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C98BE4-2D35-FF4E-94E7-D4CB953C2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05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8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1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35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457200" y="228601"/>
            <a:ext cx="11277600" cy="74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457200" y="1183821"/>
            <a:ext cx="11277600" cy="4699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—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-1221327" y="6484845"/>
            <a:ext cx="431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838200" y="6356351"/>
            <a:ext cx="85725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228600" y="6356350"/>
            <a:ext cx="431800" cy="27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106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9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4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2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1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1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90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3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9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morgasjobb.com/how-to-analyze-job-postings/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25.png"/><Relationship Id="rId9" Type="http://schemas.microsoft.com/office/2007/relationships/diagramDrawing" Target="../diagrams/drawin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ny.utk.edu/jo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ko/%EB%8F%99%EC%A0%84-%EC%A3%BC%EB%A8%B8%EB%8B%88-%EC%9A%B4-%EA%B0%92-%EA%B8%88%EC%9C%B5-%EC%86%8C%EB%93%9D-%EB%8F%88-1857222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60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wresearch.org/short-reads/2022/03/09/majority-of-workers-who-quit-a-job-in-2021-cite-low-pay-no-opportunities-for-advancement-feeling-disrespected/ft_2022-03-09_greatresignation_01/" TargetMode="External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hiring-assets.careerbuilder.com/media/attachment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n.com/2022/02/09/success/salary-ranges-pay-transparency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5.pn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A1A6F78-C919-46F0-9B0A-2ED38886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49882614-11C4-4368-9534-6EBAC3488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2684274" y="-4610867"/>
            <a:ext cx="7223503" cy="16095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A1C90-FB45-EC2E-D317-5681C791A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" y="3659437"/>
            <a:ext cx="7384672" cy="226439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Advancing Salary Prediction &amp; </a:t>
            </a:r>
            <a:br>
              <a:rPr lang="en-US" sz="3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Skill Valuation:</a:t>
            </a:r>
            <a:br>
              <a:rPr lang="en-US" sz="3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Driven Empirical Research </a:t>
            </a:r>
            <a:b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Machine Learning and NLP</a:t>
            </a:r>
          </a:p>
        </p:txBody>
      </p:sp>
      <p:pic>
        <p:nvPicPr>
          <p:cNvPr id="42" name="Picture 41" descr="A close-up of newspapers&#10;&#10;AI-generated content may be incorrect.">
            <a:extLst>
              <a:ext uri="{FF2B5EF4-FFF2-40B4-BE49-F238E27FC236}">
                <a16:creationId xmlns:a16="http://schemas.microsoft.com/office/drawing/2014/main" id="{9E112DF4-455A-405A-6E4F-0AEF4C4A7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9774"/>
          <a:stretch/>
        </p:blipFill>
        <p:spPr>
          <a:xfrm>
            <a:off x="20" y="-2"/>
            <a:ext cx="12191980" cy="3657600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93C59B8F-AEFF-4D3A-BA0E-3C4311198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00B2F-A98A-326D-E8DF-6C9C3786A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4108" y="3832597"/>
            <a:ext cx="4360795" cy="238280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l"/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Nikhil Narayane</a:t>
            </a:r>
          </a:p>
          <a:p>
            <a:pPr algn="l">
              <a:lnSpc>
                <a:spcPct val="100000"/>
              </a:lnSpc>
            </a:pPr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200" baseline="30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year PhD Candidate, </a:t>
            </a:r>
          </a:p>
          <a:p>
            <a:pPr algn="l">
              <a:lnSpc>
                <a:spcPct val="100000"/>
              </a:lnSpc>
            </a:pPr>
            <a:r>
              <a:rPr lang="en-US" sz="2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Tennessee, Knoxville</a:t>
            </a:r>
          </a:p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work with: </a:t>
            </a:r>
          </a:p>
          <a:p>
            <a:pPr algn="l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Yuanyang Liu &amp; Dr. Chuanren Liu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42CD37-C859-44CD-853E-5A3427DDB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3D92-0903-3B10-9617-8828CFA3D6EB}"/>
              </a:ext>
            </a:extLst>
          </p:cNvPr>
          <p:cNvSpPr txBox="1"/>
          <p:nvPr/>
        </p:nvSpPr>
        <p:spPr>
          <a:xfrm>
            <a:off x="9662141" y="3457543"/>
            <a:ext cx="25298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s://smorgasjobb.com/how-to-analyze-job-posting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2F5803-30DE-5F31-A095-303C0399D9C7}"/>
              </a:ext>
            </a:extLst>
          </p:cNvPr>
          <p:cNvSpPr txBox="1"/>
          <p:nvPr/>
        </p:nvSpPr>
        <p:spPr>
          <a:xfrm>
            <a:off x="3574650" y="6194883"/>
            <a:ext cx="6068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Texas at Permian Basin, March 20</a:t>
            </a:r>
            <a:r>
              <a:rPr lang="en-US" sz="2000" b="1" i="1" baseline="30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1995130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DC431-D230-92C1-26BA-ED7CE35E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5AA5-7447-D24E-FCE7-7706CD38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Related Works on Salary Estimation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EC6041-B55F-325F-A90C-42088B904F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363384"/>
              </p:ext>
            </p:extLst>
          </p:nvPr>
        </p:nvGraphicFramePr>
        <p:xfrm>
          <a:off x="1061483" y="1143226"/>
          <a:ext cx="10069033" cy="3724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254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83823-CEA9-7B12-E710-FED7B755C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BD3F8-8BB1-3AC5-277F-24FF01EF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Related Works on Salary Estimation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8A69EB-38FD-B128-F605-A1EAB0818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028706"/>
              </p:ext>
            </p:extLst>
          </p:nvPr>
        </p:nvGraphicFramePr>
        <p:xfrm>
          <a:off x="1061483" y="1143226"/>
          <a:ext cx="10069033" cy="3724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B853437-81B6-22CD-DB44-3368277A2460}"/>
              </a:ext>
            </a:extLst>
          </p:cNvPr>
          <p:cNvSpPr txBox="1"/>
          <p:nvPr/>
        </p:nvSpPr>
        <p:spPr>
          <a:xfrm>
            <a:off x="1452574" y="4760569"/>
            <a:ext cx="9286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methods were too complicated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methodology employed had inherent limitations of number of tokens</a:t>
            </a:r>
          </a:p>
        </p:txBody>
      </p:sp>
    </p:spTree>
    <p:extLst>
      <p:ext uri="{BB962C8B-B14F-4D97-AF65-F5344CB8AC3E}">
        <p14:creationId xmlns:p14="http://schemas.microsoft.com/office/powerpoint/2010/main" val="2850406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8BFFB-31F6-FC60-9C8C-F463DADD6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3FF34-F2EF-AE0E-7D88-A4847FAA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Predict Salaries from Job Postings</a:t>
            </a:r>
          </a:p>
        </p:txBody>
      </p:sp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049D2267-BD42-18DE-161C-43FFDD57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14" y="1098184"/>
            <a:ext cx="3455581" cy="1938788"/>
          </a:xfrm>
          <a:prstGeom prst="rect">
            <a:avLst/>
          </a:prstGeom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59305F31-ED05-6C66-47D5-61283324EBF7}"/>
              </a:ext>
            </a:extLst>
          </p:cNvPr>
          <p:cNvSpPr/>
          <p:nvPr/>
        </p:nvSpPr>
        <p:spPr>
          <a:xfrm>
            <a:off x="4406131" y="1971563"/>
            <a:ext cx="1711200" cy="317226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0D539-AAB7-9465-9755-EBCF2EDD3109}"/>
              </a:ext>
            </a:extLst>
          </p:cNvPr>
          <p:cNvSpPr txBox="1"/>
          <p:nvPr/>
        </p:nvSpPr>
        <p:spPr>
          <a:xfrm>
            <a:off x="1555898" y="5112812"/>
            <a:ext cx="9080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salaries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transforming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job descriptions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structured data using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machine learning algorithms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46D6E0-96C8-E168-FE14-1B8B22140FF6}"/>
              </a:ext>
            </a:extLst>
          </p:cNvPr>
          <p:cNvSpPr txBox="1"/>
          <p:nvPr/>
        </p:nvSpPr>
        <p:spPr>
          <a:xfrm>
            <a:off x="1268761" y="3036972"/>
            <a:ext cx="2686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Million Job Postings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10E39-03C6-492D-17E6-D95B6939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267" y="1173576"/>
            <a:ext cx="5030057" cy="1757773"/>
          </a:xfrm>
          <a:prstGeom prst="rect">
            <a:avLst/>
          </a:prstGeom>
          <a:ln w="15875">
            <a:solidFill>
              <a:schemeClr val="lt1">
                <a:hueOff val="0"/>
                <a:satOff val="0"/>
                <a:lumOff val="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3D30BA-648E-BB6B-346D-DDB9222F067A}"/>
              </a:ext>
            </a:extLst>
          </p:cNvPr>
          <p:cNvSpPr txBox="1"/>
          <p:nvPr/>
        </p:nvSpPr>
        <p:spPr>
          <a:xfrm>
            <a:off x="7825062" y="2969728"/>
            <a:ext cx="2866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254k Postings with Salary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615E1AF-8FCB-910C-65FB-742A13F8CB8E}"/>
              </a:ext>
            </a:extLst>
          </p:cNvPr>
          <p:cNvSpPr/>
          <p:nvPr/>
        </p:nvSpPr>
        <p:spPr>
          <a:xfrm>
            <a:off x="8611028" y="3315884"/>
            <a:ext cx="394700" cy="640002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AC148C1-9D5B-898F-0E1B-D825917E25D4}"/>
              </a:ext>
            </a:extLst>
          </p:cNvPr>
          <p:cNvSpPr/>
          <p:nvPr/>
        </p:nvSpPr>
        <p:spPr>
          <a:xfrm>
            <a:off x="7442957" y="3983595"/>
            <a:ext cx="2878679" cy="86204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to Vector Embedding Models for Job Title and Text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2C5F2A-C1C2-7F66-50EC-7EB3DFD883BB}"/>
              </a:ext>
            </a:extLst>
          </p:cNvPr>
          <p:cNvSpPr/>
          <p:nvPr/>
        </p:nvSpPr>
        <p:spPr>
          <a:xfrm rot="10800000">
            <a:off x="4406133" y="4153601"/>
            <a:ext cx="1711198" cy="317226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AE3CAF-F62C-A129-A4C2-7B6686833369}"/>
              </a:ext>
            </a:extLst>
          </p:cNvPr>
          <p:cNvSpPr/>
          <p:nvPr/>
        </p:nvSpPr>
        <p:spPr>
          <a:xfrm>
            <a:off x="1268761" y="3983596"/>
            <a:ext cx="2714298" cy="691879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AutoML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Predictive Model for Salaries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4350D6-55B2-3AE3-EA37-285D23350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04" y="3880517"/>
            <a:ext cx="862048" cy="862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1F97C7-BD78-1425-8FD0-8CAA1C374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88" y="4012035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15230-FE57-4E6B-6435-BBE781A2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565D-743A-E641-840E-CF858F15F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From Text to Embeddings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07CFF3-07C1-D4FA-DCF8-A87B2B824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9696908"/>
              </p:ext>
            </p:extLst>
          </p:nvPr>
        </p:nvGraphicFramePr>
        <p:xfrm>
          <a:off x="767380" y="1456861"/>
          <a:ext cx="3749756" cy="1931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EE58F4C-D79A-B1C2-2D83-AEB12DF2A1D2}"/>
              </a:ext>
            </a:extLst>
          </p:cNvPr>
          <p:cNvSpPr/>
          <p:nvPr/>
        </p:nvSpPr>
        <p:spPr>
          <a:xfrm>
            <a:off x="1219590" y="1240298"/>
            <a:ext cx="20647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Job Title to Vector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10A28-3A71-6996-5F04-937ADBC91C1C}"/>
              </a:ext>
            </a:extLst>
          </p:cNvPr>
          <p:cNvSpPr/>
          <p:nvPr/>
        </p:nvSpPr>
        <p:spPr>
          <a:xfrm>
            <a:off x="1306311" y="3388852"/>
            <a:ext cx="20431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Job Text to Vector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DA3443-789B-D19B-2421-80049F43D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97569"/>
              </p:ext>
            </p:extLst>
          </p:nvPr>
        </p:nvGraphicFramePr>
        <p:xfrm>
          <a:off x="4983480" y="1684031"/>
          <a:ext cx="6751320" cy="448727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30765">
                  <a:extLst>
                    <a:ext uri="{9D8B030D-6E8A-4147-A177-3AD203B41FA5}">
                      <a16:colId xmlns:a16="http://schemas.microsoft.com/office/drawing/2014/main" val="3487473210"/>
                    </a:ext>
                  </a:extLst>
                </a:gridCol>
                <a:gridCol w="5120555">
                  <a:extLst>
                    <a:ext uri="{9D8B030D-6E8A-4147-A177-3AD203B41FA5}">
                      <a16:colId xmlns:a16="http://schemas.microsoft.com/office/drawing/2014/main" val="4025015367"/>
                    </a:ext>
                  </a:extLst>
                </a:gridCol>
              </a:tblGrid>
              <a:tr h="598436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Hyperparameter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040317"/>
                  </a:ext>
                </a:extLst>
              </a:tr>
              <a:tr h="598436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Title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Minimum document frequency: 300, Maximum document frequency: 95%, Vector size range: 75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 Text 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Minimum document frequency: 1%, Maximum document frequency: 20%, Vector size range: 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70987"/>
                  </a:ext>
                </a:extLst>
              </a:tr>
              <a:tr h="598436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Model: word2vec-google-news-300, Embedding size: 300, Method: Average of sentence embeddings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882020"/>
                  </a:ext>
                </a:extLst>
              </a:tr>
              <a:tr h="428292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Vector size range: 300-1800, Training epochs: 4-12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8438868"/>
                  </a:ext>
                </a:extLst>
              </a:tr>
              <a:tr h="598436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Model: MiniLM-L6-v2, Maximum tokens: 512, Minimum embedding size: 768, Maximum embedding size: 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709705"/>
                  </a:ext>
                </a:extLst>
              </a:tr>
              <a:tr h="598436"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OpenAI ada-002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input size: 8191, Embedding size: 1536, MTEB evaluation accuracy: 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705856"/>
                  </a:ext>
                </a:extLst>
              </a:tr>
              <a:tr h="5984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OpenAI 3-large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Maximum input size: 8191, Embedding size: 3072, MTEB evaluation accuracy: 64.6%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64830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EEC477E-202E-9117-5C6F-4991749EA1D3}"/>
              </a:ext>
            </a:extLst>
          </p:cNvPr>
          <p:cNvSpPr/>
          <p:nvPr/>
        </p:nvSpPr>
        <p:spPr>
          <a:xfrm>
            <a:off x="5508050" y="1240298"/>
            <a:ext cx="41376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Configuration Details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07963A1-79E3-CD04-D223-A13A62592E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6683626"/>
              </p:ext>
            </p:extLst>
          </p:nvPr>
        </p:nvGraphicFramePr>
        <p:xfrm>
          <a:off x="127658" y="3870801"/>
          <a:ext cx="5029200" cy="2269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74935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B18B6-0300-FD08-B519-38356603D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716B-FC3F-F1FC-6E3A-0ABE9B79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AutoML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Predictive Algorithm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6BC8B2-947D-C7A8-2AA2-C967CED3C58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110202" y="1940455"/>
            <a:ext cx="3504" cy="60718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92A589-D58C-5CDD-FF83-112A5A8C4B8C}"/>
              </a:ext>
            </a:extLst>
          </p:cNvPr>
          <p:cNvSpPr/>
          <p:nvPr/>
        </p:nvSpPr>
        <p:spPr>
          <a:xfrm>
            <a:off x="658291" y="1358702"/>
            <a:ext cx="910830" cy="581753"/>
          </a:xfrm>
          <a:prstGeom prst="roundRect">
            <a:avLst/>
          </a:prstGeom>
          <a:solidFill>
            <a:srgbClr val="E1A6EC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Title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B1250B-590E-2914-5877-FC75A68032FC}"/>
              </a:ext>
            </a:extLst>
          </p:cNvPr>
          <p:cNvSpPr/>
          <p:nvPr/>
        </p:nvSpPr>
        <p:spPr>
          <a:xfrm>
            <a:off x="397125" y="2547640"/>
            <a:ext cx="1426153" cy="528075"/>
          </a:xfrm>
          <a:prstGeom prst="roundRect">
            <a:avLst/>
          </a:prstGeom>
          <a:solidFill>
            <a:srgbClr val="F0C0BC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EE911E-3FE6-205C-75DB-4A3ED1CB56E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671992" y="1973173"/>
            <a:ext cx="869" cy="58908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ADBE7-6A82-8DDB-575E-31F8FE8E49FF}"/>
              </a:ext>
            </a:extLst>
          </p:cNvPr>
          <p:cNvSpPr/>
          <p:nvPr/>
        </p:nvSpPr>
        <p:spPr>
          <a:xfrm>
            <a:off x="2217446" y="1388428"/>
            <a:ext cx="910830" cy="584745"/>
          </a:xfrm>
          <a:prstGeom prst="roundRect">
            <a:avLst/>
          </a:prstGeom>
          <a:solidFill>
            <a:srgbClr val="E1A6EC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Job Text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C8A102-4F97-59F6-7655-D9C183F6252B}"/>
              </a:ext>
            </a:extLst>
          </p:cNvPr>
          <p:cNvSpPr/>
          <p:nvPr/>
        </p:nvSpPr>
        <p:spPr>
          <a:xfrm>
            <a:off x="1967732" y="2562258"/>
            <a:ext cx="1408519" cy="498841"/>
          </a:xfrm>
          <a:prstGeom prst="roundRect">
            <a:avLst/>
          </a:prstGeom>
          <a:solidFill>
            <a:srgbClr val="F0C0BC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7AB281-B3F0-E73A-6848-DD9C07428702}"/>
              </a:ext>
            </a:extLst>
          </p:cNvPr>
          <p:cNvSpPr/>
          <p:nvPr/>
        </p:nvSpPr>
        <p:spPr>
          <a:xfrm>
            <a:off x="3546514" y="2517860"/>
            <a:ext cx="1254463" cy="587639"/>
          </a:xfrm>
          <a:prstGeom prst="roundRect">
            <a:avLst/>
          </a:prstGeom>
          <a:solidFill>
            <a:srgbClr val="2CD3ED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6C15C7-7F32-6363-7B51-7E2848BB90DD}"/>
              </a:ext>
            </a:extLst>
          </p:cNvPr>
          <p:cNvSpPr/>
          <p:nvPr/>
        </p:nvSpPr>
        <p:spPr>
          <a:xfrm>
            <a:off x="5004681" y="2485859"/>
            <a:ext cx="1264431" cy="587639"/>
          </a:xfrm>
          <a:prstGeom prst="roundRect">
            <a:avLst/>
          </a:prstGeom>
          <a:solidFill>
            <a:srgbClr val="2CD3ED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D2BAC77-881B-829F-8C7F-959295BD30D7}"/>
              </a:ext>
            </a:extLst>
          </p:cNvPr>
          <p:cNvSpPr/>
          <p:nvPr/>
        </p:nvSpPr>
        <p:spPr>
          <a:xfrm>
            <a:off x="6462056" y="2517860"/>
            <a:ext cx="1264433" cy="555638"/>
          </a:xfrm>
          <a:prstGeom prst="roundRect">
            <a:avLst/>
          </a:prstGeom>
          <a:solidFill>
            <a:srgbClr val="2CD3ED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99D89DF-F444-AD82-C3CF-D775389D4837}"/>
              </a:ext>
            </a:extLst>
          </p:cNvPr>
          <p:cNvSpPr/>
          <p:nvPr/>
        </p:nvSpPr>
        <p:spPr>
          <a:xfrm>
            <a:off x="7997764" y="2502708"/>
            <a:ext cx="1504691" cy="498841"/>
          </a:xfrm>
          <a:prstGeom prst="roundRect">
            <a:avLst/>
          </a:prstGeom>
          <a:solidFill>
            <a:srgbClr val="2CD3ED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768351-F4EC-951B-BE74-D6C9F683440A}"/>
              </a:ext>
            </a:extLst>
          </p:cNvPr>
          <p:cNvSpPr/>
          <p:nvPr/>
        </p:nvSpPr>
        <p:spPr>
          <a:xfrm>
            <a:off x="211183" y="2105562"/>
            <a:ext cx="9374810" cy="1323439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584FBDB-5C02-7857-4726-B11A59564F73}"/>
              </a:ext>
            </a:extLst>
          </p:cNvPr>
          <p:cNvSpPr/>
          <p:nvPr/>
        </p:nvSpPr>
        <p:spPr>
          <a:xfrm>
            <a:off x="3688833" y="1442721"/>
            <a:ext cx="969827" cy="466190"/>
          </a:xfrm>
          <a:prstGeom prst="roundRect">
            <a:avLst/>
          </a:prstGeom>
          <a:solidFill>
            <a:srgbClr val="A2ECD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02B636-E3D1-AF56-B236-62768A767C35}"/>
              </a:ext>
            </a:extLst>
          </p:cNvPr>
          <p:cNvSpPr/>
          <p:nvPr/>
        </p:nvSpPr>
        <p:spPr>
          <a:xfrm>
            <a:off x="5219217" y="1438795"/>
            <a:ext cx="829585" cy="466190"/>
          </a:xfrm>
          <a:prstGeom prst="roundRect">
            <a:avLst/>
          </a:prstGeom>
          <a:solidFill>
            <a:srgbClr val="A2ECD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6BCEF2-EFC1-3A02-66A1-F848878C65ED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4173746" y="1908911"/>
            <a:ext cx="1" cy="60894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153578-993B-52BE-89D2-407AEBAB3DF3}"/>
              </a:ext>
            </a:extLst>
          </p:cNvPr>
          <p:cNvCxnSpPr>
            <a:cxnSpLocks/>
            <a:stCxn id="15" idx="2"/>
            <a:endCxn id="10" idx="0"/>
          </p:cNvCxnSpPr>
          <p:nvPr/>
        </p:nvCxnSpPr>
        <p:spPr>
          <a:xfrm>
            <a:off x="5634010" y="1904985"/>
            <a:ext cx="2887" cy="580874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6BF9483-72E4-75D6-9345-AC8D14281784}"/>
              </a:ext>
            </a:extLst>
          </p:cNvPr>
          <p:cNvSpPr txBox="1"/>
          <p:nvPr/>
        </p:nvSpPr>
        <p:spPr>
          <a:xfrm>
            <a:off x="3270035" y="3522953"/>
            <a:ext cx="2571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Input Features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83754B-B6BF-EFD3-2B34-EBFE758A35FE}"/>
              </a:ext>
            </a:extLst>
          </p:cNvPr>
          <p:cNvSpPr/>
          <p:nvPr/>
        </p:nvSpPr>
        <p:spPr>
          <a:xfrm>
            <a:off x="6456870" y="1418085"/>
            <a:ext cx="1274803" cy="466190"/>
          </a:xfrm>
          <a:prstGeom prst="roundRect">
            <a:avLst/>
          </a:prstGeom>
          <a:solidFill>
            <a:srgbClr val="A2ECD0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NAICS Code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23818A-835E-C955-4EFB-8A5D6DF146F9}"/>
              </a:ext>
            </a:extLst>
          </p:cNvPr>
          <p:cNvCxnSpPr>
            <a:cxnSpLocks/>
            <a:stCxn id="19" idx="2"/>
            <a:endCxn id="11" idx="0"/>
          </p:cNvCxnSpPr>
          <p:nvPr/>
        </p:nvCxnSpPr>
        <p:spPr>
          <a:xfrm>
            <a:off x="7094272" y="1884275"/>
            <a:ext cx="1" cy="633585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AF4266E-9967-7AE2-7EFF-6B756B3650AF}"/>
              </a:ext>
            </a:extLst>
          </p:cNvPr>
          <p:cNvSpPr/>
          <p:nvPr/>
        </p:nvSpPr>
        <p:spPr>
          <a:xfrm>
            <a:off x="8319003" y="1418085"/>
            <a:ext cx="851179" cy="466190"/>
          </a:xfrm>
          <a:prstGeom prst="roundRect">
            <a:avLst/>
          </a:prstGeom>
          <a:solidFill>
            <a:srgbClr val="A2EDD1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4F1467-4A66-0583-6528-1519AC6EB164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>
            <a:off x="8744593" y="1884275"/>
            <a:ext cx="5517" cy="61843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9F05563-55A7-0BCD-96D1-21D0DD5C6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707" y="2413911"/>
            <a:ext cx="647188" cy="64718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B7F4F-2243-4601-6C5B-C302B06958AF}"/>
              </a:ext>
            </a:extLst>
          </p:cNvPr>
          <p:cNvCxnSpPr>
            <a:cxnSpLocks/>
            <a:stCxn id="13" idx="3"/>
            <a:endCxn id="23" idx="1"/>
          </p:cNvCxnSpPr>
          <p:nvPr/>
        </p:nvCxnSpPr>
        <p:spPr>
          <a:xfrm flipV="1">
            <a:off x="9585993" y="2737505"/>
            <a:ext cx="848714" cy="2977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CBE46B0-F422-8B34-7F80-D3472DF03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430" y="1348296"/>
            <a:ext cx="647188" cy="647188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B2D478-087C-B715-BAD7-0B9DD3FADE88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10758301" y="3061099"/>
            <a:ext cx="0" cy="976487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78A74A6-54F9-0D5F-8D68-04306A8DFE8B}"/>
              </a:ext>
            </a:extLst>
          </p:cNvPr>
          <p:cNvSpPr/>
          <p:nvPr/>
        </p:nvSpPr>
        <p:spPr>
          <a:xfrm>
            <a:off x="10163072" y="4037586"/>
            <a:ext cx="1190458" cy="604154"/>
          </a:xfrm>
          <a:prstGeom prst="roundRect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8F2CA-E318-A006-784B-5AE7B022B9EA}"/>
              </a:ext>
            </a:extLst>
          </p:cNvPr>
          <p:cNvSpPr txBox="1"/>
          <p:nvPr/>
        </p:nvSpPr>
        <p:spPr>
          <a:xfrm>
            <a:off x="10935468" y="2907400"/>
            <a:ext cx="1256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Stacked Ensemble</a:t>
            </a:r>
          </a:p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6F3CD17B-53F4-E14B-5E0C-2ECD55F48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5763216"/>
              </p:ext>
            </p:extLst>
          </p:nvPr>
        </p:nvGraphicFramePr>
        <p:xfrm>
          <a:off x="3981023" y="4383360"/>
          <a:ext cx="4348437" cy="2046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056D89A-8632-9EB2-1354-D576CA3136DF}"/>
              </a:ext>
            </a:extLst>
          </p:cNvPr>
          <p:cNvSpPr txBox="1"/>
          <p:nvPr/>
        </p:nvSpPr>
        <p:spPr>
          <a:xfrm>
            <a:off x="1633657" y="4806455"/>
            <a:ext cx="22793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of Our Predictive Algorithm</a:t>
            </a:r>
          </a:p>
        </p:txBody>
      </p:sp>
    </p:spTree>
    <p:extLst>
      <p:ext uri="{BB962C8B-B14F-4D97-AF65-F5344CB8AC3E}">
        <p14:creationId xmlns:p14="http://schemas.microsoft.com/office/powerpoint/2010/main" val="290825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8E24-86CB-8114-1B39-C4DAC5EA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3D35-8F62-7287-D69D-DD34F993C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Robustness of our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114E37-F8DC-49B0-0025-773199553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1" y="1860460"/>
            <a:ext cx="5148145" cy="39757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0F121B-C6AF-5A58-3C6B-2C567B568C4D}"/>
              </a:ext>
            </a:extLst>
          </p:cNvPr>
          <p:cNvSpPr txBox="1"/>
          <p:nvPr/>
        </p:nvSpPr>
        <p:spPr>
          <a:xfrm>
            <a:off x="410816" y="1017107"/>
            <a:ext cx="4611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Job Text can be seen with reduced error 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258E5-FD1E-A645-F9BE-43BF0729C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209" y="1824818"/>
            <a:ext cx="6196402" cy="1723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F216A0-BE9F-52EA-CB22-94E4EC5C1A9A}"/>
              </a:ext>
            </a:extLst>
          </p:cNvPr>
          <p:cNvSpPr txBox="1"/>
          <p:nvPr/>
        </p:nvSpPr>
        <p:spPr>
          <a:xfrm>
            <a:off x="6070559" y="1017107"/>
            <a:ext cx="5406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flexible training time that allows us to test robustness of our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9D009-72A2-D7B6-CA93-DA7F7FEAEEED}"/>
              </a:ext>
            </a:extLst>
          </p:cNvPr>
          <p:cNvSpPr txBox="1"/>
          <p:nvPr/>
        </p:nvSpPr>
        <p:spPr>
          <a:xfrm>
            <a:off x="7016117" y="3591739"/>
            <a:ext cx="4123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with 8 hours of model training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22421C-5E3F-F3CF-919F-E3A8AB9C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209" y="4435250"/>
            <a:ext cx="6191589" cy="17236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A8A4F-88F6-A965-9576-F5ED09A544CC}"/>
              </a:ext>
            </a:extLst>
          </p:cNvPr>
          <p:cNvSpPr txBox="1"/>
          <p:nvPr/>
        </p:nvSpPr>
        <p:spPr>
          <a:xfrm>
            <a:off x="6951998" y="6158880"/>
            <a:ext cx="4251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Results with 15 hours of model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FE8D3-3CC2-EBCD-18AF-EF88289D2AA3}"/>
              </a:ext>
            </a:extLst>
          </p:cNvPr>
          <p:cNvSpPr txBox="1"/>
          <p:nvPr/>
        </p:nvSpPr>
        <p:spPr>
          <a:xfrm>
            <a:off x="147145" y="5761146"/>
            <a:ext cx="514814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is accurate and flexible, trained on large scale job postings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7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3F4BD-CBF4-26A3-5DC9-C8A0B8AA7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0915-61DF-B2DA-2078-116389FF6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- Demonstration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1DCE6-0C95-FF95-68D2-DE1D42FB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014" y="1756412"/>
            <a:ext cx="8575971" cy="416464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37A5205-BF3F-27AB-7000-4934A267B388}"/>
              </a:ext>
            </a:extLst>
          </p:cNvPr>
          <p:cNvSpPr txBox="1">
            <a:spLocks/>
          </p:cNvSpPr>
          <p:nvPr/>
        </p:nvSpPr>
        <p:spPr>
          <a:xfrm>
            <a:off x="457200" y="1183821"/>
            <a:ext cx="8458200" cy="580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https://tiny.utk.edu/job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146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96330-1B88-C848-DD14-C262084F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59BE7-22F5-DB08-EA8D-A2B91A93E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Contributions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C933025-7210-7581-37CE-CEE7D372C4EF}"/>
              </a:ext>
            </a:extLst>
          </p:cNvPr>
          <p:cNvSpPr/>
          <p:nvPr/>
        </p:nvSpPr>
        <p:spPr>
          <a:xfrm>
            <a:off x="3563112" y="795764"/>
            <a:ext cx="5065776" cy="950625"/>
          </a:xfrm>
          <a:prstGeom prst="roundRect">
            <a:avLst/>
          </a:prstGeom>
          <a:noFill/>
          <a:ln w="9525" cap="flat" cmpd="sng" algn="ctr">
            <a:solidFill>
              <a:srgbClr val="FF8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Achieved a remarkable 85% out-of-sample prediction accuracy,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setting a new standard in the field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F328D6-AA2A-1597-258E-F29DF2C8C2D2}"/>
              </a:ext>
            </a:extLst>
          </p:cNvPr>
          <p:cNvSpPr/>
          <p:nvPr/>
        </p:nvSpPr>
        <p:spPr>
          <a:xfrm>
            <a:off x="8310668" y="3925229"/>
            <a:ext cx="3762460" cy="1186383"/>
          </a:xfrm>
          <a:prstGeom prst="roundRect">
            <a:avLst/>
          </a:prstGeom>
          <a:noFill/>
          <a:ln w="9525" cap="flat" cmpd="sng" algn="ctr">
            <a:solidFill>
              <a:srgbClr val="FF8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Utilizing the entire job description for analysis, surpassing previous methods that relied on truncated texts and limited features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D7388C-1BEE-9A94-B99E-AC85EE0A125A}"/>
              </a:ext>
            </a:extLst>
          </p:cNvPr>
          <p:cNvSpPr/>
          <p:nvPr/>
        </p:nvSpPr>
        <p:spPr>
          <a:xfrm>
            <a:off x="118872" y="3925230"/>
            <a:ext cx="3643591" cy="1186382"/>
          </a:xfrm>
          <a:prstGeom prst="roundRect">
            <a:avLst/>
          </a:prstGeom>
          <a:noFill/>
          <a:ln w="9525" cap="flat" cmpd="sng" algn="ctr">
            <a:solidFill>
              <a:srgbClr val="FF82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Crafted a flexible and versatile salary prediction framework, applicable across diverse job markets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A97BF62-54CF-3098-32AD-A2D1938AC7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2958177"/>
              </p:ext>
            </p:extLst>
          </p:nvPr>
        </p:nvGraphicFramePr>
        <p:xfrm>
          <a:off x="2296668" y="1722802"/>
          <a:ext cx="7598664" cy="4160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180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5E42B52-43E6-B095-BDA4-B30596B082F0}"/>
              </a:ext>
            </a:extLst>
          </p:cNvPr>
          <p:cNvSpPr txBox="1">
            <a:spLocks/>
          </p:cNvSpPr>
          <p:nvPr/>
        </p:nvSpPr>
        <p:spPr>
          <a:xfrm>
            <a:off x="457200" y="178225"/>
            <a:ext cx="11277600" cy="61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800"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err="1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AutoML</a:t>
            </a: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 Ensemble Model Creates Best Predictions</a:t>
            </a:r>
          </a:p>
        </p:txBody>
      </p:sp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3A1FFC81-98F7-124C-165D-496C10D9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3" y="1133018"/>
            <a:ext cx="4822175" cy="3444411"/>
          </a:xfrm>
          <a:prstGeom prst="rect">
            <a:avLst/>
          </a:prstGeom>
        </p:spPr>
      </p:pic>
      <p:pic>
        <p:nvPicPr>
          <p:cNvPr id="10" name="Picture 9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3780820-72D8-2B49-83A3-E7CE577C9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939" y="1133018"/>
            <a:ext cx="4822176" cy="3444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A454DC-4008-8208-8E82-4BF957A1CA58}"/>
              </a:ext>
            </a:extLst>
          </p:cNvPr>
          <p:cNvSpPr txBox="1"/>
          <p:nvPr/>
        </p:nvSpPr>
        <p:spPr>
          <a:xfrm>
            <a:off x="3691761" y="4609328"/>
            <a:ext cx="4467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b="1" kern="0">
                <a:solidFill>
                  <a:srgbClr val="000000"/>
                </a:solidFill>
                <a:cs typeface="Arial"/>
                <a:sym typeface="Arial"/>
              </a:rPr>
              <a:t>MAPE</a:t>
            </a:r>
            <a:r>
              <a:rPr lang="en-US" sz="1400" kern="0">
                <a:solidFill>
                  <a:srgbClr val="000000"/>
                </a:solidFill>
                <a:cs typeface="Arial"/>
                <a:sym typeface="Arial"/>
              </a:rPr>
              <a:t>: Mean Absolute Percentage Error (</a:t>
            </a:r>
            <a:r>
              <a:rPr lang="en-US" sz="1400" b="1" kern="0">
                <a:solidFill>
                  <a:srgbClr val="000000"/>
                </a:solidFill>
                <a:cs typeface="Arial"/>
                <a:sym typeface="Arial"/>
              </a:rPr>
              <a:t>Lower is better</a:t>
            </a:r>
            <a:r>
              <a:rPr lang="en-US" sz="1400" kern="0">
                <a:solidFill>
                  <a:srgbClr val="000000"/>
                </a:solidFill>
                <a:cs typeface="Arial"/>
                <a:sym typeface="Arial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b="1" kern="0">
                <a:solidFill>
                  <a:srgbClr val="000000"/>
                </a:solidFill>
                <a:cs typeface="Arial"/>
                <a:sym typeface="Arial"/>
              </a:rPr>
              <a:t>MAE</a:t>
            </a:r>
            <a:r>
              <a:rPr lang="en-US" sz="1400" kern="0">
                <a:solidFill>
                  <a:srgbClr val="000000"/>
                </a:solidFill>
                <a:cs typeface="Arial"/>
                <a:sym typeface="Arial"/>
              </a:rPr>
              <a:t>: Mean Absolute Error (</a:t>
            </a:r>
            <a:r>
              <a:rPr lang="en-US" sz="1400" b="1" kern="0">
                <a:solidFill>
                  <a:srgbClr val="000000"/>
                </a:solidFill>
                <a:cs typeface="Arial"/>
                <a:sym typeface="Arial"/>
              </a:rPr>
              <a:t>Lower is better</a:t>
            </a:r>
            <a:r>
              <a:rPr lang="en-US" sz="1400" kern="0">
                <a:solidFill>
                  <a:srgbClr val="000000"/>
                </a:solidFill>
                <a:cs typeface="Arial"/>
                <a:sym typeface="Arial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1874C6-0B9B-41EA-6FED-DD2CC80BF811}"/>
              </a:ext>
            </a:extLst>
          </p:cNvPr>
          <p:cNvSpPr txBox="1"/>
          <p:nvPr/>
        </p:nvSpPr>
        <p:spPr>
          <a:xfrm>
            <a:off x="830495" y="5152010"/>
            <a:ext cx="10531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600" b="1" kern="0" err="1">
                <a:solidFill>
                  <a:srgbClr val="000000"/>
                </a:solidFill>
                <a:cs typeface="Arial"/>
                <a:sym typeface="Arial"/>
              </a:rPr>
              <a:t>AutoML</a:t>
            </a:r>
            <a:r>
              <a:rPr lang="en-US" sz="1600" b="1" kern="0">
                <a:solidFill>
                  <a:srgbClr val="000000"/>
                </a:solidFill>
                <a:cs typeface="Arial"/>
                <a:sym typeface="Arial"/>
              </a:rPr>
              <a:t> H2O </a:t>
            </a:r>
            <a:r>
              <a:rPr lang="en-US" sz="1600" kern="0">
                <a:solidFill>
                  <a:srgbClr val="000000"/>
                </a:solidFill>
                <a:cs typeface="Arial"/>
                <a:sym typeface="Arial"/>
              </a:rPr>
              <a:t>achieves the lowest test MAE, highlighting its exceptional performance and stability.</a:t>
            </a:r>
          </a:p>
          <a:p>
            <a:pPr marL="285750" indent="-285750"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600" b="1" kern="0">
                <a:solidFill>
                  <a:srgbClr val="000000"/>
                </a:solidFill>
                <a:cs typeface="Arial"/>
                <a:sym typeface="Arial"/>
              </a:rPr>
              <a:t>Tree-based methods</a:t>
            </a:r>
            <a:r>
              <a:rPr lang="en-US" sz="1600" kern="0">
                <a:solidFill>
                  <a:srgbClr val="000000"/>
                </a:solidFill>
                <a:cs typeface="Arial"/>
                <a:sym typeface="Arial"/>
              </a:rPr>
              <a:t>, particularly Random Forest and </a:t>
            </a:r>
            <a:r>
              <a:rPr lang="en-US" sz="1600" kern="0" err="1">
                <a:solidFill>
                  <a:srgbClr val="000000"/>
                </a:solidFill>
                <a:cs typeface="Arial"/>
                <a:sym typeface="Arial"/>
              </a:rPr>
              <a:t>XGBoost</a:t>
            </a:r>
            <a:r>
              <a:rPr lang="en-US" sz="1600" kern="0">
                <a:solidFill>
                  <a:srgbClr val="000000"/>
                </a:solidFill>
                <a:cs typeface="Arial"/>
                <a:sym typeface="Arial"/>
              </a:rPr>
              <a:t>, perform better than conventional algorithms such as SVM.</a:t>
            </a:r>
          </a:p>
          <a:p>
            <a:pPr marL="285750" indent="-285750">
              <a:buClr>
                <a:srgbClr val="000000"/>
              </a:buClr>
              <a:buFont typeface="Wingdings" pitchFamily="2" charset="2"/>
              <a:buChar char="Ø"/>
            </a:pPr>
            <a:r>
              <a:rPr lang="en-US" sz="1600" b="1" kern="0">
                <a:solidFill>
                  <a:srgbClr val="000000"/>
                </a:solidFill>
                <a:cs typeface="Arial"/>
                <a:sym typeface="Arial"/>
              </a:rPr>
              <a:t>Deep Learning models </a:t>
            </a:r>
            <a:r>
              <a:rPr lang="en-US" sz="1600" kern="0">
                <a:solidFill>
                  <a:srgbClr val="000000"/>
                </a:solidFill>
                <a:cs typeface="Arial"/>
                <a:sym typeface="Arial"/>
              </a:rPr>
              <a:t>show improved error rates with larger datasets, indicating scalability and potential gains with more extensive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266069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F97D8-DF2B-DB82-A821-A01DDFD72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99529-C574-1318-2740-ABA01EA7B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Concluding Remarks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BFD3368-2567-FCE9-9956-5C37CFE67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6750"/>
              </p:ext>
            </p:extLst>
          </p:nvPr>
        </p:nvGraphicFramePr>
        <p:xfrm>
          <a:off x="859535" y="825191"/>
          <a:ext cx="10704279" cy="4969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6370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BB67-8DAB-182E-0E2C-B80F5AA6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2E090-C7BA-714E-90D9-6ED8A4010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01561-00F0-D00D-0A63-9F9AA9691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604" y="1253331"/>
            <a:ext cx="344386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Advancing Salary Prediction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Contributions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Approaches in Literature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and Methodology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3E3527-8DBC-8ED8-5D01-1F049251CFCF}"/>
              </a:ext>
            </a:extLst>
          </p:cNvPr>
          <p:cNvSpPr txBox="1">
            <a:spLocks/>
          </p:cNvSpPr>
          <p:nvPr/>
        </p:nvSpPr>
        <p:spPr>
          <a:xfrm>
            <a:off x="4729939" y="1253331"/>
            <a:ext cx="32078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Value of Skills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Contributions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Approaches in Literature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F3EC54-E24B-E472-671B-9358DE7AC0DD}"/>
              </a:ext>
            </a:extLst>
          </p:cNvPr>
          <p:cNvSpPr txBox="1">
            <a:spLocks/>
          </p:cNvSpPr>
          <p:nvPr/>
        </p:nvSpPr>
        <p:spPr>
          <a:xfrm>
            <a:off x="8454238" y="1253331"/>
            <a:ext cx="36642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 Complementarity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Contributions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Approaches in Literature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 marL="514350" indent="-5143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5692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C6D6F-2622-E36F-A44B-F8609EB19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226E9-906B-A875-8CD2-1FA07B58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Certain </a:t>
            </a:r>
            <a:br>
              <a:rPr lang="en-US" sz="4200" dirty="0"/>
            </a:br>
            <a:r>
              <a:rPr lang="en-US" sz="4200" dirty="0"/>
              <a:t>Pertinent Questions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DD641-44B9-D84E-310E-9288441AEA5B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Knowing how much a job pays is valuable, but the next logical question is:</a:t>
            </a: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“What can I do to increase my salary?”</a:t>
            </a:r>
            <a:br>
              <a:rPr lang="en-US" sz="1500" dirty="0"/>
            </a:b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The most actionable way to increase earning potential is </a:t>
            </a:r>
            <a:r>
              <a:rPr lang="en-US" sz="1500" b="1" dirty="0"/>
              <a:t>by developing high-value skills.</a:t>
            </a:r>
            <a:br>
              <a:rPr lang="en-US" sz="1500" b="1" dirty="0"/>
            </a:br>
            <a:br>
              <a:rPr lang="en-US" sz="1500" dirty="0"/>
            </a:br>
            <a:endParaRPr lang="en-US" sz="1500" dirty="0"/>
          </a:p>
        </p:txBody>
      </p:sp>
      <p:pic>
        <p:nvPicPr>
          <p:cNvPr id="7" name="Picture 6" descr="Wood human figure">
            <a:extLst>
              <a:ext uri="{FF2B5EF4-FFF2-40B4-BE49-F238E27FC236}">
                <a16:creationId xmlns:a16="http://schemas.microsoft.com/office/drawing/2014/main" id="{28D99A3F-5BAC-9078-FC5E-015A13A2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156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E4AC7-8667-4858-3850-C585F68FF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0C87-E8BE-44EA-5F30-EAFDC955F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4576" y="1166762"/>
            <a:ext cx="8830761" cy="1297115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5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Monetary Valuation of Skills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3DC271A-1174-DCF8-4A95-2372F0874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340470" y="1898155"/>
            <a:ext cx="4141760" cy="3976089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E2E662-AFE7-F78C-18F5-9CC842CD7423}"/>
              </a:ext>
            </a:extLst>
          </p:cNvPr>
          <p:cNvSpPr txBox="1"/>
          <p:nvPr/>
        </p:nvSpPr>
        <p:spPr>
          <a:xfrm>
            <a:off x="5944572" y="4715667"/>
            <a:ext cx="62258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>
                <a:latin typeface="Times New Roman" panose="02020603050405020304" pitchFamily="18" charset="0"/>
                <a:cs typeface="Times New Roman" panose="02020603050405020304" pitchFamily="18" charset="0"/>
              </a:rPr>
              <a:t>From Salary </a:t>
            </a:r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to Skill Valuation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736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21015-C568-26A1-C978-A082CAC8C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BF8F-AF83-1C91-8866-FD139E442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Motivation for Skill Valuation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EF04FB-0C15-2A07-A3DB-8E59AAA8E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96158"/>
              </p:ext>
            </p:extLst>
          </p:nvPr>
        </p:nvGraphicFramePr>
        <p:xfrm>
          <a:off x="6223500" y="1073732"/>
          <a:ext cx="5403679" cy="497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FFC1856-1DFD-5365-C3EB-70D0C2DF81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956645"/>
              </p:ext>
            </p:extLst>
          </p:nvPr>
        </p:nvGraphicFramePr>
        <p:xfrm>
          <a:off x="564821" y="1221074"/>
          <a:ext cx="5403681" cy="4679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90899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EF625-B4B2-9F5F-B289-D986635F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5C6D-6266-AED5-1D68-5D9C03647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Calculating Monetary Value of Skills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F73C5-F106-1510-07D9-0E3C0CCDF62A}"/>
              </a:ext>
            </a:extLst>
          </p:cNvPr>
          <p:cNvSpPr txBox="1"/>
          <p:nvPr/>
        </p:nvSpPr>
        <p:spPr>
          <a:xfrm>
            <a:off x="8193048" y="1499559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Cosine similarity&gt;=0.6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898EB2-9D5C-D549-B77F-57A7FB083E8C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H="1">
            <a:off x="7699689" y="2385460"/>
            <a:ext cx="1480899" cy="53490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85979D-8C8D-B700-43A1-E5E94BE16C6A}"/>
              </a:ext>
            </a:extLst>
          </p:cNvPr>
          <p:cNvGrpSpPr/>
          <p:nvPr/>
        </p:nvGrpSpPr>
        <p:grpSpPr>
          <a:xfrm rot="16200000">
            <a:off x="5018296" y="-2662906"/>
            <a:ext cx="2155407" cy="10028406"/>
            <a:chOff x="6064266" y="-3110396"/>
            <a:chExt cx="2155407" cy="100284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B1E39F-0322-ADFF-F4A7-F0E1F835687A}"/>
                </a:ext>
              </a:extLst>
            </p:cNvPr>
            <p:cNvSpPr/>
            <p:nvPr/>
          </p:nvSpPr>
          <p:spPr>
            <a:xfrm rot="5400000">
              <a:off x="6591317" y="-2651596"/>
              <a:ext cx="1423568" cy="50596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Scientist Job Postings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A4D17A-345A-B93B-CDA1-FC8C8A4B67A2}"/>
                </a:ext>
              </a:extLst>
            </p:cNvPr>
            <p:cNvSpPr/>
            <p:nvPr/>
          </p:nvSpPr>
          <p:spPr>
            <a:xfrm rot="5400000">
              <a:off x="7052134" y="-325013"/>
              <a:ext cx="1765103" cy="5699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Jobs not containing skill term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D31A09-AF3F-8399-D971-82F4A43422F6}"/>
                </a:ext>
              </a:extLst>
            </p:cNvPr>
            <p:cNvSpPr/>
            <p:nvPr/>
          </p:nvSpPr>
          <p:spPr>
            <a:xfrm rot="5400000">
              <a:off x="6000154" y="-325012"/>
              <a:ext cx="1765103" cy="56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Jobs containing skill term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DD9B87-14BE-76DD-2E7B-F5D5B42A02EC}"/>
                </a:ext>
              </a:extLst>
            </p:cNvPr>
            <p:cNvSpPr/>
            <p:nvPr/>
          </p:nvSpPr>
          <p:spPr>
            <a:xfrm rot="5400000">
              <a:off x="6366885" y="2224783"/>
              <a:ext cx="1987816" cy="5059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Matching jobs on state, year, NAICS Code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45B8D3-4603-CAD4-EE00-504253D70C34}"/>
                </a:ext>
              </a:extLst>
            </p:cNvPr>
            <p:cNvSpPr/>
            <p:nvPr/>
          </p:nvSpPr>
          <p:spPr>
            <a:xfrm rot="5400000">
              <a:off x="6485404" y="4735413"/>
              <a:ext cx="1750776" cy="50596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Matching jobs on job text embedding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E0D636-2864-4F9B-0EE6-290B8F856597}"/>
                </a:ext>
              </a:extLst>
            </p:cNvPr>
            <p:cNvSpPr/>
            <p:nvPr/>
          </p:nvSpPr>
          <p:spPr>
            <a:xfrm rot="5400000">
              <a:off x="5486997" y="3254514"/>
              <a:ext cx="1665848" cy="5059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Matched Jobs containing skill term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0717D1-2AF4-91CF-1917-A6768E841880}"/>
                </a:ext>
              </a:extLst>
            </p:cNvPr>
            <p:cNvSpPr/>
            <p:nvPr/>
          </p:nvSpPr>
          <p:spPr>
            <a:xfrm rot="5400000">
              <a:off x="5484326" y="5832102"/>
              <a:ext cx="1665848" cy="50596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Matched Jobs not containing skill term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835F28-8B18-8712-2FA1-BB127E1778A7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rot="5400000">
              <a:off x="6710778" y="-1514900"/>
              <a:ext cx="764251" cy="420396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33A2CD0-7F3B-EEBB-07CC-8CFEE4251EF8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rot="5400000" flipV="1">
              <a:off x="7236768" y="-1620494"/>
              <a:ext cx="764251" cy="63158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F4C1C96-831F-E1CD-098E-B3DA44FA50DC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rot="5400000" flipV="1">
              <a:off x="6801082" y="924149"/>
              <a:ext cx="641333" cy="47808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378B611-36BE-94E7-91C5-411A2061A87C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rot="5400000">
              <a:off x="7327072" y="876247"/>
              <a:ext cx="641333" cy="573892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3C27938-CFF2-DC95-9A0A-FE2E333C8AF5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 rot="5400000">
              <a:off x="7040125" y="3792343"/>
              <a:ext cx="641334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A793365-5AB1-C8DC-AA86-4C59ECB9198F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 rot="5400000">
              <a:off x="6290677" y="5267955"/>
              <a:ext cx="1096689" cy="53757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F1C579-F971-9110-979C-0AB4D1BD175D}"/>
                  </a:ext>
                </a:extLst>
              </p:cNvPr>
              <p:cNvSpPr txBox="1"/>
              <p:nvPr/>
            </p:nvSpPr>
            <p:spPr>
              <a:xfrm>
                <a:off x="7361904" y="3537037"/>
                <a:ext cx="675570" cy="480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F1C579-F971-9110-979C-0AB4D1BD1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904" y="3537037"/>
                <a:ext cx="675570" cy="480068"/>
              </a:xfrm>
              <a:prstGeom prst="rect">
                <a:avLst/>
              </a:prstGeom>
              <a:blipFill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E060CE-4E52-468A-793B-8E061F25643C}"/>
                  </a:ext>
                </a:extLst>
              </p:cNvPr>
              <p:cNvSpPr txBox="1"/>
              <p:nvPr/>
            </p:nvSpPr>
            <p:spPr>
              <a:xfrm>
                <a:off x="10089760" y="3537037"/>
                <a:ext cx="675570" cy="4800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AE060CE-4E52-468A-793B-8E061F256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760" y="3537037"/>
                <a:ext cx="675570" cy="480068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AF08E4-CA0A-47DF-9EC1-143DE6228736}"/>
                  </a:ext>
                </a:extLst>
              </p:cNvPr>
              <p:cNvSpPr txBox="1"/>
              <p:nvPr/>
            </p:nvSpPr>
            <p:spPr>
              <a:xfrm>
                <a:off x="1081797" y="3533174"/>
                <a:ext cx="4727988" cy="714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be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salary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job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with</m:t>
                    </m:r>
                    <m:r>
                      <m:rPr>
                        <m:nor/>
                      </m:rPr>
                      <a: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skill</m:t>
                    </m:r>
                    <m:r>
                      <m:rPr>
                        <m:nor/>
                      </m:rPr>
                      <a:rPr lang="en-US" sz="20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0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=1 </m:t>
                    </m:r>
                  </m:oMath>
                </a14:m>
                <a:endParaRPr lang="en-US" sz="20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or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without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skill</m:t>
                      </m:r>
                      <m:r>
                        <m:rPr>
                          <m:nor/>
                        </m:rPr>
                        <a:rPr lang="en-US" sz="2000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=0) 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CAF08E4-CA0A-47DF-9EC1-143DE622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797" y="3533174"/>
                <a:ext cx="4727988" cy="714876"/>
              </a:xfrm>
              <a:prstGeom prst="rect">
                <a:avLst/>
              </a:prstGeom>
              <a:blipFill>
                <a:blip r:embed="rId5"/>
                <a:stretch>
                  <a:fillRect l="-1070" t="-350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F38F77-9D28-D2B0-34F0-D2AE54C4E2E0}"/>
                  </a:ext>
                </a:extLst>
              </p:cNvPr>
              <p:cNvSpPr txBox="1"/>
              <p:nvPr/>
            </p:nvSpPr>
            <p:spPr>
              <a:xfrm>
                <a:off x="7899110" y="4360041"/>
                <a:ext cx="3090490" cy="957826"/>
              </a:xfrm>
              <a:prstGeom prst="rect">
                <a:avLst/>
              </a:prstGeom>
              <a:noFill/>
              <a:ln w="12700">
                <a:solidFill>
                  <a:schemeClr val="accent1">
                    <a:shade val="1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F38F77-9D28-D2B0-34F0-D2AE54C4E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110" y="4360041"/>
                <a:ext cx="3090490" cy="957826"/>
              </a:xfrm>
              <a:prstGeom prst="rect">
                <a:avLst/>
              </a:prstGeom>
              <a:blipFill>
                <a:blip r:embed="rId6"/>
                <a:stretch>
                  <a:fillRect t="-94872" b="-148718"/>
                </a:stretch>
              </a:blipFill>
              <a:ln w="127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1E7653-BFAF-692F-ACD5-46D0E1FDD08C}"/>
                  </a:ext>
                </a:extLst>
              </p:cNvPr>
              <p:cNvSpPr txBox="1"/>
              <p:nvPr/>
            </p:nvSpPr>
            <p:spPr>
              <a:xfrm>
                <a:off x="830059" y="4345690"/>
                <a:ext cx="526594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</m:acc>
                    <m:r>
                      <a:rPr lang="en-US" sz="2000" b="1" i="1" baseline="-25000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000" b="1" i="1" baseline="-25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Average  Monetary Value of Skill 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91E7653-BFAF-692F-ACD5-46D0E1FD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59" y="4345690"/>
                <a:ext cx="5265941" cy="400110"/>
              </a:xfrm>
              <a:prstGeom prst="rect">
                <a:avLst/>
              </a:prstGeom>
              <a:blipFill>
                <a:blip r:embed="rId7"/>
                <a:stretch>
                  <a:fillRect l="-1202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BA970D1-5A80-EA97-9952-868923C9D7CA}"/>
              </a:ext>
            </a:extLst>
          </p:cNvPr>
          <p:cNvSpPr txBox="1"/>
          <p:nvPr/>
        </p:nvSpPr>
        <p:spPr>
          <a:xfrm>
            <a:off x="830059" y="4877931"/>
            <a:ext cx="48459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this approach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robust methodology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through multiple data sources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reliable value estimation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774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84FBD-9A2B-A56E-E6FE-39E5E9BE2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B4F2-6C00-D1A7-0C75-16535B430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Findings from Skill Valuation</a:t>
            </a:r>
          </a:p>
        </p:txBody>
      </p:sp>
      <p:pic>
        <p:nvPicPr>
          <p:cNvPr id="3" name="Picture 4" descr="A white chart with blue dots and black text&#10;&#10;AI-generated content may be incorrect.">
            <a:extLst>
              <a:ext uri="{FF2B5EF4-FFF2-40B4-BE49-F238E27FC236}">
                <a16:creationId xmlns:a16="http://schemas.microsoft.com/office/drawing/2014/main" id="{9D0F840A-6C14-ED70-ADFD-822A5FF9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93927" y="1152939"/>
            <a:ext cx="6001641" cy="480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FD3EC-EC65-9147-50B6-92F331E8C06B}"/>
              </a:ext>
            </a:extLst>
          </p:cNvPr>
          <p:cNvSpPr txBox="1"/>
          <p:nvPr/>
        </p:nvSpPr>
        <p:spPr>
          <a:xfrm rot="16200000">
            <a:off x="4983765" y="3228944"/>
            <a:ext cx="1780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Value of Skill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E2C06-4ADA-A7FF-FDFE-3690D206ABDA}"/>
              </a:ext>
            </a:extLst>
          </p:cNvPr>
          <p:cNvSpPr txBox="1"/>
          <p:nvPr/>
        </p:nvSpPr>
        <p:spPr>
          <a:xfrm>
            <a:off x="8123972" y="5881365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Proxy for skill demand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54A5D9-FAE8-74A1-51EF-2BA911FA7C8A}"/>
              </a:ext>
            </a:extLst>
          </p:cNvPr>
          <p:cNvSpPr txBox="1"/>
          <p:nvPr/>
        </p:nvSpPr>
        <p:spPr>
          <a:xfrm>
            <a:off x="479387" y="1152939"/>
            <a:ext cx="539452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of matched observations show skill demand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value show skill premium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 Between Demand and Value: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High-value skills often have lower demand, indicating niche expertise.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High-demand skills tend to have moderate monetary value due to broader availability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should balance the demand and the monetary value of the skill.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should target the right quadrant of the plot where the skills have high demand and high value.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92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9CFD63-D0AB-2EDD-0B42-E9D45CCEA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2F535-50E7-E1F5-3D01-B4AA1F83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Contributions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C0F92-24F1-2DD1-042A-D4280B7EA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b="1"/>
              <a:t>Contributions</a:t>
            </a:r>
          </a:p>
          <a:p>
            <a:r>
              <a:rPr lang="en-US" sz="2000"/>
              <a:t>Measures how skills impact salaries quantitatively</a:t>
            </a:r>
          </a:p>
          <a:p>
            <a:r>
              <a:rPr lang="en-US" sz="2000"/>
              <a:t>Provides a data-driven approach instead of relying on subjective skill rankings</a:t>
            </a:r>
          </a:p>
          <a:p>
            <a:r>
              <a:rPr lang="en-US" sz="2000"/>
              <a:t>Allows job seekers to make informed decisions about skill investments</a:t>
            </a:r>
          </a:p>
          <a:p>
            <a:r>
              <a:rPr lang="en-US" sz="2000"/>
              <a:t>Gives employers and policymakers clear salary benchmarks for various skills</a:t>
            </a:r>
          </a:p>
          <a:p>
            <a:r>
              <a:rPr lang="en-US" sz="2000"/>
              <a:t>Results validated using bootstrapping and counterfactual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AB3EE-ACA4-18C1-053A-84546AB428EC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400" b="1"/>
              <a:t>Limitations</a:t>
            </a:r>
          </a:p>
          <a:p>
            <a:r>
              <a:rPr lang="en-US" sz="2400"/>
              <a:t>No existing benchmark to compare against</a:t>
            </a:r>
          </a:p>
          <a:p>
            <a:r>
              <a:rPr lang="en-US" sz="2400"/>
              <a:t>Findings limited to data scientist positions only.</a:t>
            </a:r>
          </a:p>
          <a:p>
            <a:pPr marL="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50361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94A8F-D985-8619-272C-D96EE8283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29A0-529C-E533-E201-F9119CB5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	Certain Pertinent Questions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AD8DD-4593-9B6A-FB7F-34D00A9EA9FD}"/>
              </a:ext>
            </a:extLst>
          </p:cNvPr>
          <p:cNvSpPr txBox="1"/>
          <p:nvPr/>
        </p:nvSpPr>
        <p:spPr>
          <a:xfrm>
            <a:off x="680224" y="934019"/>
            <a:ext cx="7358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Skill valuation tells how much one skill adds to salary on average, but</a:t>
            </a:r>
            <a:endParaRPr lang="en-US" sz="2000" dirty="0"/>
          </a:p>
        </p:txBody>
      </p:sp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A10A0FCA-BFC6-9321-810D-2F23DAA99E96}"/>
              </a:ext>
            </a:extLst>
          </p:cNvPr>
          <p:cNvGraphicFramePr/>
          <p:nvPr/>
        </p:nvGraphicFramePr>
        <p:xfrm>
          <a:off x="680224" y="1739590"/>
          <a:ext cx="11485757" cy="3170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963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2856D-8EC8-BF00-96C7-71D640EA6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688" y="1166762"/>
            <a:ext cx="6415649" cy="1297115"/>
          </a:xfrm>
        </p:spPr>
        <p:txBody>
          <a:bodyPr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50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 Complementarity</a:t>
            </a:r>
          </a:p>
        </p:txBody>
      </p:sp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EB891EFB-EC30-7F9C-7BA9-6870B0BB1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90E4CEA-A0AC-4195-27B5-18F010BEF98D}"/>
              </a:ext>
            </a:extLst>
          </p:cNvPr>
          <p:cNvSpPr txBox="1"/>
          <p:nvPr/>
        </p:nvSpPr>
        <p:spPr>
          <a:xfrm>
            <a:off x="5944572" y="4715667"/>
            <a:ext cx="62258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Skill Valuation to Skill Synergy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1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5B565-87CA-68D2-75E2-6C959637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Motivation for Skill Complementarity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1EEB423-0F0A-E1D8-042E-82B5BA270C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1916844"/>
              </p:ext>
            </p:extLst>
          </p:nvPr>
        </p:nvGraphicFramePr>
        <p:xfrm>
          <a:off x="825891" y="1182731"/>
          <a:ext cx="5574748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0B8351-7EDF-E515-26D5-3BA166ED6B03}"/>
              </a:ext>
            </a:extLst>
          </p:cNvPr>
          <p:cNvSpPr txBox="1"/>
          <p:nvPr/>
        </p:nvSpPr>
        <p:spPr>
          <a:xfrm>
            <a:off x="6728549" y="1194584"/>
            <a:ext cx="53538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Reality of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 isn't built on single skills—it's driven by strategic skill combinations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amplify each other: Together, they're worth more than their individual values suggest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016A2-4679-9EB8-E69A-F493C8E01B08}"/>
              </a:ext>
            </a:extLst>
          </p:cNvPr>
          <p:cNvSpPr txBox="1"/>
          <p:nvPr/>
        </p:nvSpPr>
        <p:spPr>
          <a:xfrm>
            <a:off x="6788184" y="3320779"/>
            <a:ext cx="52346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alone: +$5,000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+ Machine Learning: +$20,000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skill combinations drive exceptional salary growth?</a:t>
            </a:r>
          </a:p>
        </p:txBody>
      </p:sp>
    </p:spTree>
    <p:extLst>
      <p:ext uri="{BB962C8B-B14F-4D97-AF65-F5344CB8AC3E}">
        <p14:creationId xmlns:p14="http://schemas.microsoft.com/office/powerpoint/2010/main" val="162788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B3C7B-0A6B-786D-5A14-DBF06AAC2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EFA2-F2BE-790F-81A9-31B1A9434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Calculating Skill Complementarity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24DEFD-0FB0-6E57-5179-5808759E2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86" y="1724346"/>
            <a:ext cx="4549696" cy="8356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D9C713-3D3B-2A47-79E1-550B7C7F597A}"/>
              </a:ext>
            </a:extLst>
          </p:cNvPr>
          <p:cNvSpPr txBox="1"/>
          <p:nvPr/>
        </p:nvSpPr>
        <p:spPr>
          <a:xfrm>
            <a:off x="691376" y="983372"/>
            <a:ext cx="10615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 the same algorithm that we used previously to calculate the monetary value of individual keyword as well as keyword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688D52-77E0-277D-D718-DD3F94B72A91}"/>
                  </a:ext>
                </a:extLst>
              </p:cNvPr>
              <p:cNvSpPr txBox="1"/>
              <p:nvPr/>
            </p:nvSpPr>
            <p:spPr>
              <a:xfrm>
                <a:off x="6751985" y="1772919"/>
                <a:ext cx="386769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Salary Ratio (S.R.)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𝑤𝑜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688D52-77E0-277D-D718-DD3F94B72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1985" y="1772919"/>
                <a:ext cx="3867692" cy="307777"/>
              </a:xfrm>
              <a:prstGeom prst="rect">
                <a:avLst/>
              </a:prstGeom>
              <a:blipFill>
                <a:blip r:embed="rId4"/>
                <a:stretch>
                  <a:fillRect l="-3922" t="-24000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0DA70-E31B-84DC-0563-8D5131C3D35F}"/>
                  </a:ext>
                </a:extLst>
              </p:cNvPr>
              <p:cNvSpPr txBox="1"/>
              <p:nvPr/>
            </p:nvSpPr>
            <p:spPr>
              <a:xfrm>
                <a:off x="416313" y="2839172"/>
                <a:ext cx="5464096" cy="645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Skill Complementarity of (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a,b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)∗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SR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70DA70-E31B-84DC-0563-8D5131C3D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13" y="2839172"/>
                <a:ext cx="5464096" cy="645818"/>
              </a:xfrm>
              <a:prstGeom prst="rect">
                <a:avLst/>
              </a:prstGeom>
              <a:blipFill>
                <a:blip r:embed="rId5"/>
                <a:stretch>
                  <a:fillRect l="-115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FB951A1-D084-DEE3-C756-12A4990A5D59}"/>
              </a:ext>
            </a:extLst>
          </p:cNvPr>
          <p:cNvSpPr txBox="1"/>
          <p:nvPr/>
        </p:nvSpPr>
        <p:spPr>
          <a:xfrm>
            <a:off x="533400" y="3838522"/>
            <a:ext cx="58376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A Skill Complementarity value of more than 1 would mean that  the skills have synergistic effect and together produce high output than their individual contributions to salary.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33235A-8762-CC44-D862-973FBBFB0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594" y="2474981"/>
            <a:ext cx="5653666" cy="299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5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CB7A0-46A6-9F0E-3262-6410DFDDE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82FF-7DCE-6502-63F8-8D15419D2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1800"/>
              <a:buFont typeface="Arial"/>
              <a:buNone/>
              <a:tabLst/>
              <a:defRPr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 Typical Job Interview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CC286AB3-84AB-F4B3-5DCA-EA674BCE44D3}"/>
              </a:ext>
            </a:extLst>
          </p:cNvPr>
          <p:cNvSpPr/>
          <p:nvPr/>
        </p:nvSpPr>
        <p:spPr>
          <a:xfrm>
            <a:off x="8422827" y="1629760"/>
            <a:ext cx="3448105" cy="2856215"/>
          </a:xfrm>
          <a:prstGeom prst="cloud">
            <a:avLst/>
          </a:prstGeom>
          <a:solidFill>
            <a:srgbClr val="FF8200"/>
          </a:solidFill>
          <a:ln w="25400" cap="flat" cmpd="sng" algn="ctr">
            <a:solidFill>
              <a:srgbClr val="FF8200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Career Advancement,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Organization’s Reputation,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Job Security,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Monetary Compensation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3B634534-9130-C50A-769C-CE1E76CDA7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4715" y="3911882"/>
            <a:ext cx="1253447" cy="272262"/>
          </a:xfrm>
          <a:prstGeom prst="curvedConnector2">
            <a:avLst/>
          </a:prstGeom>
          <a:noFill/>
          <a:ln w="25400" cap="flat" cmpd="sng" algn="ctr">
            <a:solidFill>
              <a:srgbClr val="FF82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5" name="Cloud 4">
            <a:extLst>
              <a:ext uri="{FF2B5EF4-FFF2-40B4-BE49-F238E27FC236}">
                <a16:creationId xmlns:a16="http://schemas.microsoft.com/office/drawing/2014/main" id="{16AA26C4-B102-A1CF-7FEF-3FB045C90C54}"/>
              </a:ext>
            </a:extLst>
          </p:cNvPr>
          <p:cNvSpPr/>
          <p:nvPr/>
        </p:nvSpPr>
        <p:spPr>
          <a:xfrm>
            <a:off x="457200" y="1958532"/>
            <a:ext cx="3448105" cy="2856215"/>
          </a:xfrm>
          <a:prstGeom prst="cloud">
            <a:avLst/>
          </a:prstGeom>
          <a:solidFill>
            <a:srgbClr val="FF8200"/>
          </a:solidFill>
          <a:ln w="25400" cap="flat" cmpd="sng" algn="ctr">
            <a:solidFill>
              <a:srgbClr val="FF8200">
                <a:shade val="1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Talent Attraction &amp; Retention,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Increase Productivity,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Diversity,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Monetary Compensation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FDF5DE19-914C-5AE1-CCA9-A1FB5DF59012}"/>
              </a:ext>
            </a:extLst>
          </p:cNvPr>
          <p:cNvCxnSpPr>
            <a:cxnSpLocks/>
            <a:stCxn id="3" idx="1"/>
          </p:cNvCxnSpPr>
          <p:nvPr/>
        </p:nvCxnSpPr>
        <p:spPr>
          <a:xfrm rot="5400000">
            <a:off x="9282075" y="3809931"/>
            <a:ext cx="191803" cy="1537809"/>
          </a:xfrm>
          <a:prstGeom prst="curvedConnector2">
            <a:avLst/>
          </a:prstGeom>
          <a:noFill/>
          <a:ln w="25400" cap="flat" cmpd="sng" algn="ctr">
            <a:solidFill>
              <a:srgbClr val="FF8200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4A3955D-1940-1644-79BB-48A337215D7C}"/>
              </a:ext>
            </a:extLst>
          </p:cNvPr>
          <p:cNvSpPr txBox="1"/>
          <p:nvPr/>
        </p:nvSpPr>
        <p:spPr>
          <a:xfrm>
            <a:off x="3236285" y="541450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Employer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63775-3D6B-7156-DB41-310A99D23558}"/>
              </a:ext>
            </a:extLst>
          </p:cNvPr>
          <p:cNvSpPr txBox="1"/>
          <p:nvPr/>
        </p:nvSpPr>
        <p:spPr>
          <a:xfrm>
            <a:off x="8609071" y="5414503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Prospective Candidate</a:t>
            </a:r>
          </a:p>
        </p:txBody>
      </p:sp>
      <p:pic>
        <p:nvPicPr>
          <p:cNvPr id="9" name="Picture 8" descr="Cartoon of men sitting at a table talking to each other&#10;&#10;AI-generated content may be incorrect.">
            <a:extLst>
              <a:ext uri="{FF2B5EF4-FFF2-40B4-BE49-F238E27FC236}">
                <a16:creationId xmlns:a16="http://schemas.microsoft.com/office/drawing/2014/main" id="{0788F8D8-2A34-E7AB-A264-8E629AF5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550" y="3557454"/>
            <a:ext cx="4567632" cy="29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695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4321-4055-164C-D279-22A95833E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6328-B5C0-39B5-973F-E3731170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Findings of Skill Complementarity</a:t>
            </a:r>
          </a:p>
        </p:txBody>
      </p:sp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5153C17D-A6DC-E690-1C62-44A259FC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34" y="950626"/>
            <a:ext cx="4306737" cy="3972963"/>
          </a:xfrm>
          <a:prstGeom prst="rect">
            <a:avLst/>
          </a:prstGeom>
        </p:spPr>
      </p:pic>
      <p:pic>
        <p:nvPicPr>
          <p:cNvPr id="4" name="Picture 3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AF66E111-5897-DB69-0966-11626505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361" y="950627"/>
            <a:ext cx="4306737" cy="346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E8253-DAB4-DAEC-6E93-D8BA06036848}"/>
              </a:ext>
            </a:extLst>
          </p:cNvPr>
          <p:cNvSpPr txBox="1"/>
          <p:nvPr/>
        </p:nvSpPr>
        <p:spPr>
          <a:xfrm>
            <a:off x="310772" y="4923589"/>
            <a:ext cx="11487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diagram shows which skills are most complementary to a given skill: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Data Science Skill, the top 3 most complementary skill are Employee Training, Business Consulting, Software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Computer Science Skill, the top 3 complementary skill is Medical Science &amp; Research, Program Management, Billing &amp; Invoicing</a:t>
            </a:r>
          </a:p>
        </p:txBody>
      </p:sp>
    </p:spTree>
    <p:extLst>
      <p:ext uri="{BB962C8B-B14F-4D97-AF65-F5344CB8AC3E}">
        <p14:creationId xmlns:p14="http://schemas.microsoft.com/office/powerpoint/2010/main" val="2110846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28E2D-CEE8-E427-E139-481D7A847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7717A-C5DB-4756-2494-39E407F97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	Key Takeaways and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881AF-5927-E232-FF48-CFD304A2C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52656" y="2701427"/>
            <a:ext cx="4483324" cy="2699968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2000" b="1"/>
              <a:t>Impact &amp; Applications</a:t>
            </a:r>
          </a:p>
          <a:p>
            <a:r>
              <a:rPr lang="en-US" sz="2000"/>
              <a:t>Quantified interactions between complementary skills</a:t>
            </a:r>
          </a:p>
          <a:p>
            <a:r>
              <a:rPr lang="en-US" sz="2000"/>
              <a:t>Provided actionable insights for job seekers, employers, and educators</a:t>
            </a:r>
          </a:p>
          <a:p>
            <a:r>
              <a:rPr lang="en-US" sz="2000"/>
              <a:t>Created data-driven framework for measuring skill synergies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40975-FE6A-D2D0-9887-C2CC0B110066}"/>
              </a:ext>
            </a:extLst>
          </p:cNvPr>
          <p:cNvSpPr txBox="1">
            <a:spLocks/>
          </p:cNvSpPr>
          <p:nvPr/>
        </p:nvSpPr>
        <p:spPr>
          <a:xfrm>
            <a:off x="6256020" y="2701427"/>
            <a:ext cx="4554501" cy="269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b="1"/>
              <a:t>Key Contributions</a:t>
            </a:r>
          </a:p>
          <a:p>
            <a:r>
              <a:rPr lang="en-US" sz="2000"/>
              <a:t>Developed accurate salary prediction model</a:t>
            </a:r>
          </a:p>
          <a:p>
            <a:r>
              <a:rPr lang="en-US" sz="2000"/>
              <a:t>Measured monetary value of individual skills</a:t>
            </a:r>
          </a:p>
          <a:p>
            <a:r>
              <a:rPr lang="en-US" sz="2000"/>
              <a:t>Demonstrated how skill combinations increase market value</a:t>
            </a:r>
          </a:p>
        </p:txBody>
      </p:sp>
    </p:spTree>
    <p:extLst>
      <p:ext uri="{BB962C8B-B14F-4D97-AF65-F5344CB8AC3E}">
        <p14:creationId xmlns:p14="http://schemas.microsoft.com/office/powerpoint/2010/main" val="3667099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78A12D-404C-FD39-6EDD-9FCC1DA3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AD321-C0D7-B641-4D1A-668B0009D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973B0-E9CC-1A08-6713-3CEFCC1083B2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Share work on salary prediction, skill value and complementarity with wider public for zero cost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Expand analysis across diverse industries and track skill trends over time.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Apply findings to shape workforce policies and development initiatives.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Use sparse matrix filling techniques to find values of skill combinations that don’t appear in the training data.</a:t>
            </a:r>
          </a:p>
        </p:txBody>
      </p:sp>
    </p:spTree>
    <p:extLst>
      <p:ext uri="{BB962C8B-B14F-4D97-AF65-F5344CB8AC3E}">
        <p14:creationId xmlns:p14="http://schemas.microsoft.com/office/powerpoint/2010/main" val="102851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00380-2155-D2DC-B2A8-BD0A31F9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4402C-9B67-5C15-D681-519ED5C80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4587" y="2980755"/>
            <a:ext cx="4805691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endParaRPr lang="en-US" sz="3000" kern="1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Nikhil Narayane</a:t>
            </a:r>
          </a:p>
          <a:p>
            <a:r>
              <a:rPr lang="en-US" sz="3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nnaraya2@utk.edu</a:t>
            </a:r>
          </a:p>
        </p:txBody>
      </p:sp>
      <p:pic>
        <p:nvPicPr>
          <p:cNvPr id="7" name="Graphic 6" descr="Email">
            <a:extLst>
              <a:ext uri="{FF2B5EF4-FFF2-40B4-BE49-F238E27FC236}">
                <a16:creationId xmlns:a16="http://schemas.microsoft.com/office/drawing/2014/main" id="{3EDF0B9B-5D60-5CBD-173C-C539B316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0690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986ED-37CF-A81B-BE6B-9114A2D35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1123-23C2-1652-BF1D-2672F1CFC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Salary is a Key Factor for Job Seekers</a:t>
            </a:r>
          </a:p>
        </p:txBody>
      </p:sp>
      <p:pic>
        <p:nvPicPr>
          <p:cNvPr id="3" name="Picture 2" descr="A screenshot of a white box with white text&#10;&#10;Description automatically generated">
            <a:extLst>
              <a:ext uri="{FF2B5EF4-FFF2-40B4-BE49-F238E27FC236}">
                <a16:creationId xmlns:a16="http://schemas.microsoft.com/office/drawing/2014/main" id="{B9AA7EA0-74C3-3D3E-00D2-12542004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200"/>
                    </a14:imgEffect>
                    <a14:imgEffect>
                      <a14:brightnessContrast contras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026" y="1978859"/>
            <a:ext cx="3898830" cy="4087633"/>
          </a:xfrm>
          <a:prstGeom prst="rect">
            <a:avLst/>
          </a:prstGeom>
          <a:effectLst>
            <a:outerShdw blurRad="50800" dist="38100" algn="l" rotWithShape="0">
              <a:prstClr val="black"/>
            </a:outerShdw>
          </a:effectLst>
          <a:scene3d>
            <a:camera prst="orthographicFront"/>
            <a:lightRig rig="threePt" dir="t"/>
          </a:scene3d>
          <a:sp3d extrusionH="19050"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549041-8FE5-B04F-A8CF-C37548F9E9EF}"/>
              </a:ext>
            </a:extLst>
          </p:cNvPr>
          <p:cNvSpPr txBox="1"/>
          <p:nvPr/>
        </p:nvSpPr>
        <p:spPr>
          <a:xfrm>
            <a:off x="1726384" y="6066492"/>
            <a:ext cx="2068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linkClick r:id="rId5"/>
              </a:rPr>
              <a:t>Career Builder Survey</a:t>
            </a:r>
            <a:endParaRPr lang="en-US" b="1"/>
          </a:p>
        </p:txBody>
      </p:sp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78B868CE-8321-06B5-9057-F13BC1E20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1000"/>
                    </a14:imgEffect>
                    <a14:imgEffect>
                      <a14:brightnessContrast bright="-6000"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3557" y="1871710"/>
            <a:ext cx="3417455" cy="4087633"/>
          </a:xfrm>
          <a:prstGeom prst="rect">
            <a:avLst/>
          </a:prstGeom>
          <a:effectLst>
            <a:outerShdw blurRad="50800" dist="38100" algn="l" rotWithShape="0">
              <a:schemeClr val="bg2">
                <a:alpha val="40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8E1CB-2D38-6F58-15E4-F389E2400530}"/>
              </a:ext>
            </a:extLst>
          </p:cNvPr>
          <p:cNvSpPr txBox="1"/>
          <p:nvPr/>
        </p:nvSpPr>
        <p:spPr>
          <a:xfrm>
            <a:off x="7703834" y="6000888"/>
            <a:ext cx="201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hlinkClick r:id="rId8"/>
              </a:rPr>
              <a:t>Pew Research Center</a:t>
            </a:r>
            <a:endParaRPr lang="en-US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57081-8966-6888-AC31-A7FD128B90E8}"/>
              </a:ext>
            </a:extLst>
          </p:cNvPr>
          <p:cNvSpPr txBox="1"/>
          <p:nvPr/>
        </p:nvSpPr>
        <p:spPr>
          <a:xfrm>
            <a:off x="1226110" y="1136105"/>
            <a:ext cx="3600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75% candidates want to see Salary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9BE51-3F20-662A-FF34-F123A23B3A2B}"/>
              </a:ext>
            </a:extLst>
          </p:cNvPr>
          <p:cNvSpPr txBox="1"/>
          <p:nvPr/>
        </p:nvSpPr>
        <p:spPr>
          <a:xfrm>
            <a:off x="6882498" y="1136105"/>
            <a:ext cx="4083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63% candidates cite low pay primary driver for quitting job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7129C7-849B-A4E0-8FAB-5938D65F539F}"/>
              </a:ext>
            </a:extLst>
          </p:cNvPr>
          <p:cNvSpPr/>
          <p:nvPr/>
        </p:nvSpPr>
        <p:spPr>
          <a:xfrm>
            <a:off x="7003557" y="2221032"/>
            <a:ext cx="3417455" cy="30116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8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EED81-0126-B9EC-1BFB-30E99806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BE2-403A-83B3-5BEA-DBF95AEFA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Challenge: No Salary Data in Job Postings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1A9C36-E13F-EFAC-ED70-91A283B19621}"/>
              </a:ext>
            </a:extLst>
          </p:cNvPr>
          <p:cNvSpPr txBox="1"/>
          <p:nvPr/>
        </p:nvSpPr>
        <p:spPr>
          <a:xfrm>
            <a:off x="457200" y="1283261"/>
            <a:ext cx="49264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Percentage of job postings with salary ranges mentioned is staggeringly low at 12% in 2022 (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CNN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 our datasets, around 4% of our Data Science and Manufacturing job postings contain salary information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CE623C0-2BA9-4BD3-3C8C-050DC4842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8000"/>
                    </a14:imgEffect>
                    <a14:imgEffect>
                      <a14:colorTemperature colorTemp="7438"/>
                    </a14:imgEffect>
                    <a14:imgEffect>
                      <a14:saturation sat="158000"/>
                    </a14:imgEffect>
                    <a14:imgEffect>
                      <a14:brightnessContrast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3659" y="2321428"/>
            <a:ext cx="6351141" cy="389567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C5F931-7652-4567-8AE8-94DA5B51EAE9}"/>
              </a:ext>
            </a:extLst>
          </p:cNvPr>
          <p:cNvSpPr txBox="1"/>
          <p:nvPr/>
        </p:nvSpPr>
        <p:spPr>
          <a:xfrm>
            <a:off x="5897367" y="1283261"/>
            <a:ext cx="5724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While the number of job postings have increased over the years, the salary information is still absent from many job postings</a:t>
            </a:r>
          </a:p>
        </p:txBody>
      </p:sp>
      <p:pic>
        <p:nvPicPr>
          <p:cNvPr id="6" name="Picture 5" descr="A screenshot of a newspaper&#10;&#10;Description automatically generated">
            <a:extLst>
              <a:ext uri="{FF2B5EF4-FFF2-40B4-BE49-F238E27FC236}">
                <a16:creationId xmlns:a16="http://schemas.microsoft.com/office/drawing/2014/main" id="{ED083566-ECBC-A384-159E-54EEA31793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679" y="3960917"/>
            <a:ext cx="4127500" cy="18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16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90999-B328-5D81-BB5D-137589C4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74A18-2E2D-E020-D803-19E12C5E9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Existing Approaches to Estimate Salary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D52C5EA-CD23-1F96-7A70-9EFC982151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6733629"/>
              </p:ext>
            </p:extLst>
          </p:nvPr>
        </p:nvGraphicFramePr>
        <p:xfrm>
          <a:off x="-341130" y="1347825"/>
          <a:ext cx="5817258" cy="477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7FA8D5-378F-1FCD-928F-87E9B4FCF493}"/>
              </a:ext>
            </a:extLst>
          </p:cNvPr>
          <p:cNvSpPr txBox="1"/>
          <p:nvPr/>
        </p:nvSpPr>
        <p:spPr>
          <a:xfrm>
            <a:off x="5006899" y="1347825"/>
            <a:ext cx="706987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collected by HR and given to big consulting firms for further analysis, but they are 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public.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The compensation handbook by Berger Lane, Berger Dorothy, etc.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216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8EED4-3CCF-721B-7F0F-D3339B4F9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7AD9B-20E8-7396-15E8-9F83E36FC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Existing Approaches to Estimate Salary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1C1EF9F-8277-D50F-5D74-51D795E0F4FB}"/>
              </a:ext>
            </a:extLst>
          </p:cNvPr>
          <p:cNvGraphicFramePr/>
          <p:nvPr/>
        </p:nvGraphicFramePr>
        <p:xfrm>
          <a:off x="-341130" y="1347825"/>
          <a:ext cx="5817258" cy="477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8C76B49-5A58-F8A4-99AE-9A08BB86CD27}"/>
              </a:ext>
            </a:extLst>
          </p:cNvPr>
          <p:cNvSpPr txBox="1"/>
          <p:nvPr/>
        </p:nvSpPr>
        <p:spPr>
          <a:xfrm>
            <a:off x="5006899" y="1347825"/>
            <a:ext cx="706987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collected by HR and given to big consulting firms for further analysis, but they are 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public.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The compensation handbook by Berger Lane, Berger Dorothy, etc.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026920-0A7D-8640-9B6F-970E84E8C809}"/>
              </a:ext>
            </a:extLst>
          </p:cNvPr>
          <p:cNvGrpSpPr/>
          <p:nvPr/>
        </p:nvGrpSpPr>
        <p:grpSpPr>
          <a:xfrm>
            <a:off x="5900237" y="2869335"/>
            <a:ext cx="5295587" cy="2019249"/>
            <a:chOff x="4933204" y="2825153"/>
            <a:chExt cx="6801596" cy="2344407"/>
          </a:xfrm>
        </p:grpSpPr>
        <p:pic>
          <p:nvPicPr>
            <p:cNvPr id="6" name="Picture 95">
              <a:extLst>
                <a:ext uri="{FF2B5EF4-FFF2-40B4-BE49-F238E27FC236}">
                  <a16:creationId xmlns:a16="http://schemas.microsoft.com/office/drawing/2014/main" id="{DE47586E-7BAC-D0C3-6620-1F3C3D50CF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921" y="3507506"/>
              <a:ext cx="2301420" cy="105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6">
              <a:extLst>
                <a:ext uri="{FF2B5EF4-FFF2-40B4-BE49-F238E27FC236}">
                  <a16:creationId xmlns:a16="http://schemas.microsoft.com/office/drawing/2014/main" id="{EA255199-2EF6-F407-3877-85AC450EB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174" y="4118877"/>
              <a:ext cx="2324626" cy="105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7">
              <a:extLst>
                <a:ext uri="{FF2B5EF4-FFF2-40B4-BE49-F238E27FC236}">
                  <a16:creationId xmlns:a16="http://schemas.microsoft.com/office/drawing/2014/main" id="{B3F34133-DE98-2238-B053-1B496495D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204" y="2825153"/>
              <a:ext cx="2323826" cy="10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307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09EDB-9051-7C9E-5FAD-0DB91C62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DF5B-39A2-9C35-7A48-CD67C795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Existing Approaches to Estimate Salary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4C0A574-69CA-A634-7AC3-285089EE55C2}"/>
              </a:ext>
            </a:extLst>
          </p:cNvPr>
          <p:cNvGraphicFramePr/>
          <p:nvPr/>
        </p:nvGraphicFramePr>
        <p:xfrm>
          <a:off x="-341130" y="1347825"/>
          <a:ext cx="5817258" cy="4776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130453C-EB7B-8AA5-ED8F-6B8E4F9CB433}"/>
              </a:ext>
            </a:extLst>
          </p:cNvPr>
          <p:cNvSpPr txBox="1"/>
          <p:nvPr/>
        </p:nvSpPr>
        <p:spPr>
          <a:xfrm>
            <a:off x="5006899" y="1347825"/>
            <a:ext cx="7069872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is collected by HR and given to big consulting firms for further analysis, but they are 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public.</a:t>
            </a:r>
          </a:p>
          <a:p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The compensation handbook by Berger Lane, Berger Dorothy, etc.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5AAE04-183D-5026-EB64-C1FE4CAACD6B}"/>
              </a:ext>
            </a:extLst>
          </p:cNvPr>
          <p:cNvGrpSpPr/>
          <p:nvPr/>
        </p:nvGrpSpPr>
        <p:grpSpPr>
          <a:xfrm>
            <a:off x="5900237" y="2869335"/>
            <a:ext cx="5295587" cy="2019249"/>
            <a:chOff x="4933204" y="2825153"/>
            <a:chExt cx="6801596" cy="2344407"/>
          </a:xfrm>
        </p:grpSpPr>
        <p:pic>
          <p:nvPicPr>
            <p:cNvPr id="6" name="Picture 95">
              <a:extLst>
                <a:ext uri="{FF2B5EF4-FFF2-40B4-BE49-F238E27FC236}">
                  <a16:creationId xmlns:a16="http://schemas.microsoft.com/office/drawing/2014/main" id="{379AE99D-A010-87C6-7F15-D3EB08B467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921" y="3507506"/>
              <a:ext cx="2301420" cy="105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6">
              <a:extLst>
                <a:ext uri="{FF2B5EF4-FFF2-40B4-BE49-F238E27FC236}">
                  <a16:creationId xmlns:a16="http://schemas.microsoft.com/office/drawing/2014/main" id="{BB809EE0-6260-C424-2C6F-408339D97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0174" y="4118877"/>
              <a:ext cx="2324626" cy="105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7">
              <a:extLst>
                <a:ext uri="{FF2B5EF4-FFF2-40B4-BE49-F238E27FC236}">
                  <a16:creationId xmlns:a16="http://schemas.microsoft.com/office/drawing/2014/main" id="{F2C83BEA-D76C-450F-5EFE-1737C4963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3204" y="2825153"/>
              <a:ext cx="2323826" cy="1049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4E6BD25-B8A0-8BE2-B62F-9C3BE7FCF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5018" y="2535081"/>
            <a:ext cx="4143021" cy="3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9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E5AB7-723F-0233-ADDF-F51DC411C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87FA-E47C-87D4-E226-E4BA247C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50625"/>
          </a:xfrm>
        </p:spPr>
        <p:txBody>
          <a:bodyPr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use BGT Data Science Job Postings</a:t>
            </a:r>
          </a:p>
        </p:txBody>
      </p:sp>
      <p:graphicFrame>
        <p:nvGraphicFramePr>
          <p:cNvPr id="3" name="Text Placeholder 3">
            <a:extLst>
              <a:ext uri="{FF2B5EF4-FFF2-40B4-BE49-F238E27FC236}">
                <a16:creationId xmlns:a16="http://schemas.microsoft.com/office/drawing/2014/main" id="{DFE2C185-17A4-95F4-88AA-6CB8861D93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339074"/>
              </p:ext>
            </p:extLst>
          </p:nvPr>
        </p:nvGraphicFramePr>
        <p:xfrm>
          <a:off x="6190034" y="1392381"/>
          <a:ext cx="5544766" cy="228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B94FDD7-C932-DFC1-EAF1-71A118B09104}"/>
              </a:ext>
            </a:extLst>
          </p:cNvPr>
          <p:cNvSpPr txBox="1"/>
          <p:nvPr/>
        </p:nvSpPr>
        <p:spPr>
          <a:xfrm>
            <a:off x="457200" y="1134598"/>
            <a:ext cx="6084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BGT updates its data in real time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Excellent source of understanding job market demand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 Data Science job postings for our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B545C1-E7BB-F008-0375-F3F4BFA7D502}"/>
              </a:ext>
            </a:extLst>
          </p:cNvPr>
          <p:cNvSpPr txBox="1"/>
          <p:nvPr/>
        </p:nvSpPr>
        <p:spPr>
          <a:xfrm>
            <a:off x="457200" y="2535735"/>
            <a:ext cx="669311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Used in Our Framework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extracted from County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year, month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extracted from job posting date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salary values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extracted from job text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NAICS Code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North American Industry Classification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DB97D0-638D-F61E-5D99-D6CC0FD70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867" y="4244648"/>
            <a:ext cx="9786026" cy="2286708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4545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254</TotalTime>
  <Words>3497</Words>
  <Application>Microsoft Macintosh PowerPoint</Application>
  <PresentationFormat>Widescreen</PresentationFormat>
  <Paragraphs>454</Paragraphs>
  <Slides>33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Arial</vt:lpstr>
      <vt:lpstr>Cambria Math</vt:lpstr>
      <vt:lpstr>Corbel</vt:lpstr>
      <vt:lpstr>Times New Roman</vt:lpstr>
      <vt:lpstr>Wingdings</vt:lpstr>
      <vt:lpstr>Office 2013 - 2022 Theme</vt:lpstr>
      <vt:lpstr>Advancing Salary Prediction &amp;  IT Skill Valuation: Text Driven Empirical Research  using Machine Learning and NLP</vt:lpstr>
      <vt:lpstr> Index</vt:lpstr>
      <vt:lpstr> A Typical Job Interview</vt:lpstr>
      <vt:lpstr> Salary is a Key Factor for Job Seekers</vt:lpstr>
      <vt:lpstr> Challenge: No Salary Data in Job Postings</vt:lpstr>
      <vt:lpstr> Existing Approaches to Estimate Salary</vt:lpstr>
      <vt:lpstr> Existing Approaches to Estimate Salary</vt:lpstr>
      <vt:lpstr> Existing Approaches to Estimate Salary</vt:lpstr>
      <vt:lpstr> We use BGT Data Science Job Postings</vt:lpstr>
      <vt:lpstr> Related Works on Salary Estimation</vt:lpstr>
      <vt:lpstr> Related Works on Salary Estimation</vt:lpstr>
      <vt:lpstr> We Predict Salaries from Job Postings</vt:lpstr>
      <vt:lpstr> From Text to Embeddings</vt:lpstr>
      <vt:lpstr> AutoML: Predictive Algorithm</vt:lpstr>
      <vt:lpstr> Robustness of our Model</vt:lpstr>
      <vt:lpstr> Website - Demonstration</vt:lpstr>
      <vt:lpstr> Contributions</vt:lpstr>
      <vt:lpstr>PowerPoint Presentation</vt:lpstr>
      <vt:lpstr> Concluding Remarks</vt:lpstr>
      <vt:lpstr>Certain  Pertinent Questions</vt:lpstr>
      <vt:lpstr>Monetary Valuation of Skills</vt:lpstr>
      <vt:lpstr> Motivation for Skill Valuation</vt:lpstr>
      <vt:lpstr> Calculating Monetary Value of Skills</vt:lpstr>
      <vt:lpstr> Findings from Skill Valuation</vt:lpstr>
      <vt:lpstr> Contributions and Limitations</vt:lpstr>
      <vt:lpstr> Certain Pertinent Questions</vt:lpstr>
      <vt:lpstr>Skill Complementarity</vt:lpstr>
      <vt:lpstr> Motivation for Skill Complementarity</vt:lpstr>
      <vt:lpstr> Calculating Skill Complementarity</vt:lpstr>
      <vt:lpstr> Findings of Skill Complementarity</vt:lpstr>
      <vt:lpstr> Key Takeaways and Contributions</vt:lpstr>
      <vt:lpstr>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Narayane, Nikhil</dc:creator>
  <cp:lastModifiedBy>Narayane, Nikhil</cp:lastModifiedBy>
  <cp:revision>3</cp:revision>
  <dcterms:created xsi:type="dcterms:W3CDTF">2025-02-05T21:18:08Z</dcterms:created>
  <dcterms:modified xsi:type="dcterms:W3CDTF">2025-03-20T07:58:31Z</dcterms:modified>
</cp:coreProperties>
</file>